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14" r:id="rId2"/>
    <p:sldId id="315" r:id="rId3"/>
    <p:sldId id="318" r:id="rId4"/>
    <p:sldId id="320" r:id="rId5"/>
    <p:sldId id="321" r:id="rId6"/>
    <p:sldId id="322" r:id="rId7"/>
    <p:sldId id="323" r:id="rId8"/>
    <p:sldId id="324" r:id="rId9"/>
    <p:sldId id="325" r:id="rId10"/>
    <p:sldId id="327" r:id="rId11"/>
    <p:sldId id="328" r:id="rId12"/>
    <p:sldId id="326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48" r:id="rId22"/>
    <p:sldId id="340" r:id="rId23"/>
    <p:sldId id="345" r:id="rId24"/>
    <p:sldId id="341" r:id="rId25"/>
    <p:sldId id="342" r:id="rId26"/>
    <p:sldId id="343" r:id="rId27"/>
    <p:sldId id="344" r:id="rId28"/>
    <p:sldId id="279" r:id="rId29"/>
    <p:sldId id="313" r:id="rId30"/>
    <p:sldId id="310" r:id="rId31"/>
    <p:sldId id="311" r:id="rId32"/>
    <p:sldId id="312" r:id="rId33"/>
    <p:sldId id="295" r:id="rId34"/>
    <p:sldId id="298" r:id="rId35"/>
    <p:sldId id="296" r:id="rId36"/>
    <p:sldId id="297" r:id="rId37"/>
    <p:sldId id="286" r:id="rId38"/>
    <p:sldId id="300" r:id="rId39"/>
    <p:sldId id="299" r:id="rId40"/>
    <p:sldId id="287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800080"/>
    <a:srgbClr val="00CC00"/>
    <a:srgbClr val="FFFF00"/>
    <a:srgbClr val="CC3300"/>
    <a:srgbClr val="FF0000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50" autoAdjust="0"/>
  </p:normalViewPr>
  <p:slideViewPr>
    <p:cSldViewPr>
      <p:cViewPr>
        <p:scale>
          <a:sx n="50" d="100"/>
          <a:sy n="50" d="100"/>
        </p:scale>
        <p:origin x="-1094" y="-5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20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51.wmf"/><Relationship Id="rId1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15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0.wmf"/><Relationship Id="rId2" Type="http://schemas.openxmlformats.org/officeDocument/2006/relationships/image" Target="../media/image21.wmf"/><Relationship Id="rId1" Type="http://schemas.openxmlformats.org/officeDocument/2006/relationships/image" Target="../media/image23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17.wmf"/><Relationship Id="rId1" Type="http://schemas.openxmlformats.org/officeDocument/2006/relationships/image" Target="../media/image31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5.wmf"/><Relationship Id="rId1" Type="http://schemas.openxmlformats.org/officeDocument/2006/relationships/image" Target="../media/image31.wmf"/><Relationship Id="rId5" Type="http://schemas.openxmlformats.org/officeDocument/2006/relationships/image" Target="../media/image34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B2EAB3-AA24-4A30-B592-B13B8DF0D78D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85933A-F178-4CB7-93B1-96713F3E2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7A1FBD-8C5E-4499-998B-DE016755CC93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kumimoji="0" lang="ru-RU" smtClean="0"/>
              <a:t>Если нажать на прямоугольник «Подсказка» - переход на следующий слайд с разбором решения задания.</a:t>
            </a:r>
          </a:p>
          <a:p>
            <a:pPr eaLnBrk="1" hangingPunct="1">
              <a:spcBef>
                <a:spcPct val="0"/>
              </a:spcBef>
            </a:pPr>
            <a:r>
              <a:rPr kumimoji="0" lang="ru-RU" smtClean="0"/>
              <a:t>Если нажать на кнопку «Далее» - переход с следующему заданию.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583AE2-E303-4450-B62A-70969A168948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kumimoji="0" lang="ru-RU" smtClean="0"/>
              <a:t>Если нажать на прямоугольник «Подсказка» - переход на следующий слайд с разбором решения задания.</a:t>
            </a:r>
          </a:p>
          <a:p>
            <a:pPr eaLnBrk="1" hangingPunct="1">
              <a:spcBef>
                <a:spcPct val="0"/>
              </a:spcBef>
            </a:pPr>
            <a:r>
              <a:rPr kumimoji="0" lang="ru-RU" smtClean="0"/>
              <a:t>Если нажать на кнопку «Далее» - переход с следующему заданию.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DD4003-917C-457F-8297-27B03821E812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kumimoji="0" lang="ru-RU" smtClean="0"/>
              <a:t>Если нажать на прямоугольник «Подсказка» - переход на следующий слайд с разбором решения задания.</a:t>
            </a:r>
          </a:p>
          <a:p>
            <a:pPr eaLnBrk="1" hangingPunct="1">
              <a:spcBef>
                <a:spcPct val="0"/>
              </a:spcBef>
            </a:pPr>
            <a:r>
              <a:rPr kumimoji="0" lang="ru-RU" smtClean="0"/>
              <a:t>Если нажать на кнопку «Далее» - переход с следующему заданию.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E4A7E-9FD3-4ED2-AF55-D0D11055F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3238D-E180-47B9-8729-D8D0BB2E60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64D9D-2A18-402D-8B1F-6E559B94A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4830D-9210-48A2-BC8C-2AFF6FF46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0564E-94B3-4C6E-B03E-12ABCC5DD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382A2-0DA0-4992-8E76-1EB63DA44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4422D-9945-4414-8FB1-BED37B345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CFEA5-2CB9-4F13-A823-AC3E39EDB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8384B-9C9F-4860-91C8-FA4018A9A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B233A-E66F-482E-8BC4-3CCA6C9E4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28304-A473-4AB0-A29F-FF971F065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0CDE5-872D-42EA-8891-05DFF80819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FFA2E-57B3-4DFA-938D-E9453805D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AF5D3-430C-4276-B2E2-7D2C50DA1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50000">
              <a:schemeClr val="bg1"/>
            </a:gs>
            <a:gs pos="100000">
              <a:srgbClr val="99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38F10C-42CE-4080-8BC9-23EC7A1556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Relationship Id="rId9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1.bin"/><Relationship Id="rId5" Type="http://schemas.openxmlformats.org/officeDocument/2006/relationships/oleObject" Target="../embeddings/oleObject90.bin"/><Relationship Id="rId4" Type="http://schemas.openxmlformats.org/officeDocument/2006/relationships/oleObject" Target="../embeddings/oleObject8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9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9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9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9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9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9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102.bin"/><Relationship Id="rId4" Type="http://schemas.openxmlformats.org/officeDocument/2006/relationships/oleObject" Target="../embeddings/oleObject10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slide" Target="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Relationship Id="rId9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10" Type="http://schemas.openxmlformats.org/officeDocument/2006/relationships/slide" Target="slide10.xml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214313" y="857250"/>
            <a:ext cx="8358187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0000FF"/>
                </a:solidFill>
              </a:rPr>
              <a:t>Обучение чтению графиков</a:t>
            </a:r>
          </a:p>
          <a:p>
            <a:pPr algn="ctr"/>
            <a:r>
              <a:rPr lang="ru-RU" sz="3600">
                <a:solidFill>
                  <a:srgbClr val="0000FF"/>
                </a:solidFill>
              </a:rPr>
              <a:t>и методика обучения решению задач </a:t>
            </a:r>
          </a:p>
          <a:p>
            <a:pPr algn="ctr"/>
            <a:r>
              <a:rPr lang="ru-RU" sz="3600">
                <a:solidFill>
                  <a:srgbClr val="0000FF"/>
                </a:solidFill>
              </a:rPr>
              <a:t>на соответствие графиков и функций</a:t>
            </a:r>
            <a:r>
              <a:rPr lang="ru-RU">
                <a:solidFill>
                  <a:srgbClr val="0000FF"/>
                </a:solidFill>
              </a:rPr>
              <a:t>.</a:t>
            </a:r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r>
              <a:rPr lang="ru-RU" b="1"/>
              <a:t>24.11.2014</a:t>
            </a:r>
          </a:p>
          <a:p>
            <a:pPr algn="ctr"/>
            <a:endParaRPr lang="ru-RU"/>
          </a:p>
          <a:p>
            <a:pPr algn="ctr"/>
            <a:endParaRPr lang="ru-RU"/>
          </a:p>
        </p:txBody>
      </p:sp>
      <p:sp>
        <p:nvSpPr>
          <p:cNvPr id="2867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820B4D-20E8-494B-A456-80DD44F46F85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428625" y="260350"/>
            <a:ext cx="8535988" cy="15128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Найдите значение </a:t>
            </a:r>
            <a:r>
              <a:rPr lang="ru-RU" sz="2400" b="1" i="1">
                <a:latin typeface="Times New Roman" pitchFamily="18" charset="0"/>
              </a:rPr>
              <a:t>а</a:t>
            </a:r>
            <a:r>
              <a:rPr lang="ru-RU" sz="2400"/>
              <a:t> по графику </a:t>
            </a:r>
          </a:p>
          <a:p>
            <a:pPr algn="ctr"/>
            <a:r>
              <a:rPr lang="ru-RU" sz="2400"/>
              <a:t>функции  </a:t>
            </a:r>
            <a:r>
              <a:rPr lang="ru-RU" sz="2400" b="1" i="1">
                <a:latin typeface="Times New Roman" pitchFamily="18" charset="0"/>
              </a:rPr>
              <a:t>у = </a:t>
            </a:r>
            <a:r>
              <a:rPr lang="en-US" sz="2400" b="1" i="1">
                <a:latin typeface="Times New Roman" pitchFamily="18" charset="0"/>
              </a:rPr>
              <a:t>a</a:t>
            </a:r>
            <a:r>
              <a:rPr lang="ru-RU" sz="2400" b="1" i="1">
                <a:latin typeface="Times New Roman" pitchFamily="18" charset="0"/>
              </a:rPr>
              <a:t>х</a:t>
            </a:r>
            <a:r>
              <a:rPr lang="ru-RU" sz="2400" b="1" i="1" baseline="30000">
                <a:latin typeface="Times New Roman" pitchFamily="18" charset="0"/>
              </a:rPr>
              <a:t>2</a:t>
            </a:r>
            <a:r>
              <a:rPr lang="ru-RU" sz="2400" b="1" i="1">
                <a:latin typeface="Times New Roman" pitchFamily="18" charset="0"/>
              </a:rPr>
              <a:t> + </a:t>
            </a:r>
            <a:r>
              <a:rPr lang="en-US" sz="2400" b="1" i="1">
                <a:latin typeface="Times New Roman" pitchFamily="18" charset="0"/>
              </a:rPr>
              <a:t>bx + c</a:t>
            </a:r>
            <a:r>
              <a:rPr lang="ru-RU" sz="2400"/>
              <a:t>, </a:t>
            </a:r>
          </a:p>
          <a:p>
            <a:pPr algn="ctr"/>
            <a:r>
              <a:rPr lang="ru-RU" sz="2400"/>
              <a:t>изображенному на рисунке.</a:t>
            </a:r>
            <a:r>
              <a:rPr lang="ru-RU"/>
              <a:t> 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-2357438" y="357188"/>
            <a:ext cx="1800225" cy="1512887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EFDEFF"/>
              </a:gs>
              <a:gs pos="100000">
                <a:srgbClr val="CC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Задание 17</a:t>
            </a:r>
          </a:p>
          <a:p>
            <a:pPr algn="ctr"/>
            <a:r>
              <a:rPr lang="ru-RU" sz="2400" b="1"/>
              <a:t>(№ 198325)</a:t>
            </a:r>
          </a:p>
        </p:txBody>
      </p:sp>
      <p:sp>
        <p:nvSpPr>
          <p:cNvPr id="5734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2852738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4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458152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3716338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544512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7164388" y="2852738"/>
          <a:ext cx="368300" cy="512762"/>
        </p:xfrm>
        <a:graphic>
          <a:graphicData uri="http://schemas.openxmlformats.org/presentationml/2006/ole">
            <p:oleObj spid="_x0000_s8194" name="Формула" r:id="rId3" imgW="126725" imgH="177415" progId="Equation.3">
              <p:embed/>
            </p:oleObj>
          </a:graphicData>
        </a:graphic>
      </p:graphicFrame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7164388" y="4508500"/>
          <a:ext cx="265112" cy="492125"/>
        </p:xfrm>
        <a:graphic>
          <a:graphicData uri="http://schemas.openxmlformats.org/presentationml/2006/ole">
            <p:oleObj spid="_x0000_s8195" name="Формула" r:id="rId4" imgW="88707" imgH="164742" progId="Equation.3">
              <p:embed/>
            </p:oleObj>
          </a:graphicData>
        </a:graphic>
      </p:graphicFrame>
      <p:graphicFrame>
        <p:nvGraphicFramePr>
          <p:cNvPr id="57354" name="Object 10"/>
          <p:cNvGraphicFramePr>
            <a:graphicFrameLocks noChangeAspect="1"/>
          </p:cNvGraphicFramePr>
          <p:nvPr/>
        </p:nvGraphicFramePr>
        <p:xfrm>
          <a:off x="6877050" y="3644900"/>
          <a:ext cx="620713" cy="500063"/>
        </p:xfrm>
        <a:graphic>
          <a:graphicData uri="http://schemas.openxmlformats.org/presentationml/2006/ole">
            <p:oleObj spid="_x0000_s8196" name="Формула" r:id="rId5" imgW="203024" imgH="164957" progId="Equation.3">
              <p:embed/>
            </p:oleObj>
          </a:graphicData>
        </a:graphic>
      </p:graphicFrame>
      <p:graphicFrame>
        <p:nvGraphicFramePr>
          <p:cNvPr id="57355" name="Object 11"/>
          <p:cNvGraphicFramePr>
            <a:graphicFrameLocks noChangeAspect="1"/>
          </p:cNvGraphicFramePr>
          <p:nvPr/>
        </p:nvGraphicFramePr>
        <p:xfrm>
          <a:off x="6804025" y="5445125"/>
          <a:ext cx="682625" cy="490538"/>
        </p:xfrm>
        <a:graphic>
          <a:graphicData uri="http://schemas.openxmlformats.org/presentationml/2006/ole">
            <p:oleObj spid="_x0000_s8197" name="Формула" r:id="rId6" imgW="228501" imgH="165028" progId="Equation.3">
              <p:embed/>
            </p:oleObj>
          </a:graphicData>
        </a:graphic>
      </p:graphicFrame>
      <p:graphicFrame>
        <p:nvGraphicFramePr>
          <p:cNvPr id="8198" name="Object 13"/>
          <p:cNvGraphicFramePr>
            <a:graphicFrameLocks noChangeAspect="1"/>
          </p:cNvGraphicFramePr>
          <p:nvPr>
            <p:ph/>
          </p:nvPr>
        </p:nvGraphicFramePr>
        <p:xfrm>
          <a:off x="179388" y="1844675"/>
          <a:ext cx="3290887" cy="4857750"/>
        </p:xfrm>
        <a:graphic>
          <a:graphicData uri="http://schemas.openxmlformats.org/presentationml/2006/ole">
            <p:oleObj spid="_x0000_s8198" name="GraphC" r:id="rId7" imgW="3019425" imgH="4457700" progId="GraphCtrl.Document">
              <p:embed/>
            </p:oleObj>
          </a:graphicData>
        </a:graphic>
      </p:graphicFrame>
      <p:sp>
        <p:nvSpPr>
          <p:cNvPr id="13" name="AutoShape 52"/>
          <p:cNvSpPr>
            <a:spLocks noChangeArrowheads="1"/>
          </p:cNvSpPr>
          <p:nvPr/>
        </p:nvSpPr>
        <p:spPr bwMode="auto">
          <a:xfrm>
            <a:off x="4140200" y="3213100"/>
            <a:ext cx="1944688" cy="720725"/>
          </a:xfrm>
          <a:prstGeom prst="wedgeEllipseCallout">
            <a:avLst>
              <a:gd name="adj1" fmla="val 95606"/>
              <a:gd name="adj2" fmla="val 164977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8206" name="Номер слайда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E8F2EF-AEB5-4116-9747-5302039BBA1F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7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4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7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5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7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5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7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573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49"/>
                  </p:tgtEl>
                </p:cond>
              </p:nextCondLst>
            </p:seq>
          </p:childTnLst>
        </p:cTn>
      </p:par>
    </p:tnLst>
    <p:bldLst>
      <p:bldP spid="57347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2"/>
          <p:cNvSpPr>
            <a:spLocks noChangeArrowheads="1"/>
          </p:cNvSpPr>
          <p:nvPr/>
        </p:nvSpPr>
        <p:spPr bwMode="auto">
          <a:xfrm>
            <a:off x="357188" y="260350"/>
            <a:ext cx="8607425" cy="15128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Найдите значение </a:t>
            </a:r>
            <a:r>
              <a:rPr lang="en-US" sz="2400" b="1" i="1">
                <a:latin typeface="Times New Roman" pitchFamily="18" charset="0"/>
              </a:rPr>
              <a:t>b</a:t>
            </a:r>
            <a:r>
              <a:rPr lang="ru-RU" sz="2400"/>
              <a:t> по графику </a:t>
            </a:r>
          </a:p>
          <a:p>
            <a:pPr algn="ctr"/>
            <a:r>
              <a:rPr lang="ru-RU" sz="2400"/>
              <a:t>функции  </a:t>
            </a:r>
            <a:r>
              <a:rPr lang="ru-RU" sz="2400" b="1" i="1">
                <a:latin typeface="Times New Roman" pitchFamily="18" charset="0"/>
              </a:rPr>
              <a:t>у = </a:t>
            </a:r>
            <a:r>
              <a:rPr lang="en-US" sz="2400" b="1" i="1">
                <a:latin typeface="Times New Roman" pitchFamily="18" charset="0"/>
              </a:rPr>
              <a:t>a</a:t>
            </a:r>
            <a:r>
              <a:rPr lang="ru-RU" sz="2400" b="1" i="1">
                <a:latin typeface="Times New Roman" pitchFamily="18" charset="0"/>
              </a:rPr>
              <a:t>х</a:t>
            </a:r>
            <a:r>
              <a:rPr lang="ru-RU" sz="2400" b="1" i="1" baseline="30000">
                <a:latin typeface="Times New Roman" pitchFamily="18" charset="0"/>
              </a:rPr>
              <a:t>2</a:t>
            </a:r>
            <a:r>
              <a:rPr lang="ru-RU" sz="2400" b="1" i="1">
                <a:latin typeface="Times New Roman" pitchFamily="18" charset="0"/>
              </a:rPr>
              <a:t> + </a:t>
            </a:r>
            <a:r>
              <a:rPr lang="en-US" sz="2400" b="1" i="1">
                <a:latin typeface="Times New Roman" pitchFamily="18" charset="0"/>
              </a:rPr>
              <a:t>bx + c</a:t>
            </a:r>
            <a:r>
              <a:rPr lang="ru-RU" sz="2400"/>
              <a:t>, </a:t>
            </a:r>
          </a:p>
          <a:p>
            <a:pPr algn="ctr"/>
            <a:r>
              <a:rPr lang="ru-RU" sz="2400"/>
              <a:t>изображенному на рисунке.</a:t>
            </a:r>
            <a:r>
              <a:rPr lang="ru-RU"/>
              <a:t> 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-2571750" y="285750"/>
            <a:ext cx="1800225" cy="1512888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50000">
                <a:srgbClr val="EFDEFF"/>
              </a:gs>
              <a:gs pos="100000">
                <a:srgbClr val="CC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Задание 17</a:t>
            </a:r>
          </a:p>
          <a:p>
            <a:pPr algn="ctr"/>
            <a:r>
              <a:rPr lang="ru-RU" sz="2400" b="1"/>
              <a:t>(№ 198326)</a:t>
            </a:r>
          </a:p>
        </p:txBody>
      </p:sp>
      <p:sp>
        <p:nvSpPr>
          <p:cNvPr id="5939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56550" y="4652963"/>
            <a:ext cx="576263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39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56550" y="3068638"/>
            <a:ext cx="576263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39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56550" y="3860800"/>
            <a:ext cx="576263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39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56550" y="5589588"/>
            <a:ext cx="576263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7092950" y="4652963"/>
          <a:ext cx="368300" cy="512762"/>
        </p:xfrm>
        <a:graphic>
          <a:graphicData uri="http://schemas.openxmlformats.org/presentationml/2006/ole">
            <p:oleObj spid="_x0000_s9218" name="Формула" r:id="rId3" imgW="126725" imgH="177415" progId="Equation.3">
              <p:embed/>
            </p:oleObj>
          </a:graphicData>
        </a:graphic>
      </p:graphicFrame>
      <p:graphicFrame>
        <p:nvGraphicFramePr>
          <p:cNvPr id="59401" name="Object 9"/>
          <p:cNvGraphicFramePr>
            <a:graphicFrameLocks noChangeAspect="1"/>
          </p:cNvGraphicFramePr>
          <p:nvPr/>
        </p:nvGraphicFramePr>
        <p:xfrm>
          <a:off x="6732588" y="2997200"/>
          <a:ext cx="682625" cy="492125"/>
        </p:xfrm>
        <a:graphic>
          <a:graphicData uri="http://schemas.openxmlformats.org/presentationml/2006/ole">
            <p:oleObj spid="_x0000_s9219" name="Формула" r:id="rId4" imgW="228501" imgH="165028" progId="Equation.3">
              <p:embed/>
            </p:oleObj>
          </a:graphicData>
        </a:graphic>
      </p:graphicFrame>
      <p:graphicFrame>
        <p:nvGraphicFramePr>
          <p:cNvPr id="59402" name="Object 10"/>
          <p:cNvGraphicFramePr>
            <a:graphicFrameLocks noChangeAspect="1"/>
          </p:cNvGraphicFramePr>
          <p:nvPr/>
        </p:nvGraphicFramePr>
        <p:xfrm>
          <a:off x="6805613" y="3789363"/>
          <a:ext cx="620712" cy="500062"/>
        </p:xfrm>
        <a:graphic>
          <a:graphicData uri="http://schemas.openxmlformats.org/presentationml/2006/ole">
            <p:oleObj spid="_x0000_s9220" name="Формула" r:id="rId5" imgW="203024" imgH="164957" progId="Equation.3">
              <p:embed/>
            </p:oleObj>
          </a:graphicData>
        </a:graphic>
      </p:graphicFrame>
      <p:graphicFrame>
        <p:nvGraphicFramePr>
          <p:cNvPr id="59403" name="Object 11"/>
          <p:cNvGraphicFramePr>
            <a:graphicFrameLocks noChangeAspect="1"/>
          </p:cNvGraphicFramePr>
          <p:nvPr/>
        </p:nvGraphicFramePr>
        <p:xfrm>
          <a:off x="7092950" y="5589588"/>
          <a:ext cx="266700" cy="490537"/>
        </p:xfrm>
        <a:graphic>
          <a:graphicData uri="http://schemas.openxmlformats.org/presentationml/2006/ole">
            <p:oleObj spid="_x0000_s9221" name="Формула" r:id="rId6" imgW="88707" imgH="164742" progId="Equation.3">
              <p:embed/>
            </p:oleObj>
          </a:graphicData>
        </a:graphic>
      </p:graphicFrame>
      <p:graphicFrame>
        <p:nvGraphicFramePr>
          <p:cNvPr id="9222" name="Object 12"/>
          <p:cNvGraphicFramePr>
            <a:graphicFrameLocks noChangeAspect="1"/>
          </p:cNvGraphicFramePr>
          <p:nvPr>
            <p:ph/>
          </p:nvPr>
        </p:nvGraphicFramePr>
        <p:xfrm>
          <a:off x="179388" y="1844675"/>
          <a:ext cx="3290887" cy="4857750"/>
        </p:xfrm>
        <a:graphic>
          <a:graphicData uri="http://schemas.openxmlformats.org/presentationml/2006/ole">
            <p:oleObj spid="_x0000_s9222" name="GraphC" r:id="rId7" imgW="3019425" imgH="4457700" progId="GraphCtrl.Document">
              <p:embed/>
            </p:oleObj>
          </a:graphicData>
        </a:graphic>
      </p:graphicFrame>
      <p:sp>
        <p:nvSpPr>
          <p:cNvPr id="13" name="AutoShape 52"/>
          <p:cNvSpPr>
            <a:spLocks noChangeArrowheads="1"/>
          </p:cNvSpPr>
          <p:nvPr/>
        </p:nvSpPr>
        <p:spPr bwMode="auto">
          <a:xfrm>
            <a:off x="4356100" y="4437063"/>
            <a:ext cx="1944688" cy="720725"/>
          </a:xfrm>
          <a:prstGeom prst="wedgeEllipseCallout">
            <a:avLst>
              <a:gd name="adj1" fmla="val 81676"/>
              <a:gd name="adj2" fmla="val -189796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9230" name="Номер слайда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8E7517-1597-4BD2-B0CA-2DDBD70877CA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9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93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93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9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594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7"/>
                  </p:tgtEl>
                </p:cond>
              </p:nextCondLst>
            </p:seq>
          </p:childTnLst>
        </p:cTn>
      </p:par>
    </p:tnLst>
    <p:bldLst>
      <p:bldP spid="59395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428625" y="260350"/>
            <a:ext cx="8535988" cy="15128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Найдите значение </a:t>
            </a:r>
            <a:r>
              <a:rPr lang="en-US" sz="2400" b="1" i="1">
                <a:latin typeface="Times New Roman" pitchFamily="18" charset="0"/>
              </a:rPr>
              <a:t>c</a:t>
            </a:r>
            <a:r>
              <a:rPr lang="ru-RU" sz="2400"/>
              <a:t> по графику </a:t>
            </a:r>
          </a:p>
          <a:p>
            <a:pPr algn="ctr"/>
            <a:r>
              <a:rPr lang="ru-RU" sz="2400"/>
              <a:t>функции  </a:t>
            </a:r>
            <a:r>
              <a:rPr lang="ru-RU" sz="2400" b="1" i="1">
                <a:latin typeface="Times New Roman" pitchFamily="18" charset="0"/>
              </a:rPr>
              <a:t>у = </a:t>
            </a:r>
            <a:r>
              <a:rPr lang="en-US" sz="2400" b="1" i="1">
                <a:latin typeface="Times New Roman" pitchFamily="18" charset="0"/>
              </a:rPr>
              <a:t>a</a:t>
            </a:r>
            <a:r>
              <a:rPr lang="ru-RU" sz="2400" b="1" i="1">
                <a:latin typeface="Times New Roman" pitchFamily="18" charset="0"/>
              </a:rPr>
              <a:t>х</a:t>
            </a:r>
            <a:r>
              <a:rPr lang="ru-RU" sz="2400" b="1" i="1" baseline="30000">
                <a:latin typeface="Times New Roman" pitchFamily="18" charset="0"/>
              </a:rPr>
              <a:t>2</a:t>
            </a:r>
            <a:r>
              <a:rPr lang="ru-RU" sz="2400" b="1" i="1">
                <a:latin typeface="Times New Roman" pitchFamily="18" charset="0"/>
              </a:rPr>
              <a:t> + </a:t>
            </a:r>
            <a:r>
              <a:rPr lang="en-US" sz="2400" b="1" i="1">
                <a:latin typeface="Times New Roman" pitchFamily="18" charset="0"/>
              </a:rPr>
              <a:t>bx + c</a:t>
            </a:r>
            <a:r>
              <a:rPr lang="ru-RU" sz="2400"/>
              <a:t>, </a:t>
            </a:r>
          </a:p>
          <a:p>
            <a:pPr algn="ctr"/>
            <a:r>
              <a:rPr lang="ru-RU" sz="2400"/>
              <a:t>изображенному на рисунке.</a:t>
            </a:r>
            <a:r>
              <a:rPr lang="ru-RU"/>
              <a:t> </a:t>
            </a:r>
          </a:p>
        </p:txBody>
      </p:sp>
      <p:sp>
        <p:nvSpPr>
          <p:cNvPr id="3994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270827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5589588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3644900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458152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6696075" y="2690813"/>
          <a:ext cx="663575" cy="512762"/>
        </p:xfrm>
        <a:graphic>
          <a:graphicData uri="http://schemas.openxmlformats.org/presentationml/2006/ole">
            <p:oleObj spid="_x0000_s10242" name="Формула" r:id="rId4" imgW="228402" imgH="177646" progId="Equation.3">
              <p:embed/>
            </p:oleObj>
          </a:graphicData>
        </a:graphic>
      </p:graphicFrame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7038975" y="5570538"/>
          <a:ext cx="341313" cy="530225"/>
        </p:xfrm>
        <a:graphic>
          <a:graphicData uri="http://schemas.openxmlformats.org/presentationml/2006/ole">
            <p:oleObj spid="_x0000_s10243" name="Формула" r:id="rId5" imgW="114102" imgH="177492" progId="Equation.3">
              <p:embed/>
            </p:oleObj>
          </a:graphicData>
        </a:graphic>
      </p:graphicFrame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7019925" y="3573463"/>
          <a:ext cx="271463" cy="500062"/>
        </p:xfrm>
        <a:graphic>
          <a:graphicData uri="http://schemas.openxmlformats.org/presentationml/2006/ole">
            <p:oleObj spid="_x0000_s10244" name="Формула" r:id="rId6" imgW="88707" imgH="164742" progId="Equation.3">
              <p:embed/>
            </p:oleObj>
          </a:graphicData>
        </a:graphic>
      </p:graphicFrame>
      <p:graphicFrame>
        <p:nvGraphicFramePr>
          <p:cNvPr id="39947" name="Object 11"/>
          <p:cNvGraphicFramePr>
            <a:graphicFrameLocks noChangeAspect="1"/>
          </p:cNvGraphicFramePr>
          <p:nvPr/>
        </p:nvGraphicFramePr>
        <p:xfrm>
          <a:off x="7000875" y="4600575"/>
          <a:ext cx="379413" cy="490538"/>
        </p:xfrm>
        <a:graphic>
          <a:graphicData uri="http://schemas.openxmlformats.org/presentationml/2006/ole">
            <p:oleObj spid="_x0000_s10245" name="Формула" r:id="rId7" imgW="126780" imgH="164814" progId="Equation.3">
              <p:embed/>
            </p:oleObj>
          </a:graphicData>
        </a:graphic>
      </p:graphicFrame>
      <p:graphicFrame>
        <p:nvGraphicFramePr>
          <p:cNvPr id="10246" name="Object 12"/>
          <p:cNvGraphicFramePr>
            <a:graphicFrameLocks noChangeAspect="1"/>
          </p:cNvGraphicFramePr>
          <p:nvPr/>
        </p:nvGraphicFramePr>
        <p:xfrm>
          <a:off x="179388" y="1989138"/>
          <a:ext cx="3568700" cy="4745037"/>
        </p:xfrm>
        <a:graphic>
          <a:graphicData uri="http://schemas.openxmlformats.org/presentationml/2006/ole">
            <p:oleObj spid="_x0000_s10246" name="GraphC" r:id="rId8" imgW="3352800" imgH="4457700" progId="GraphCtrl.Document">
              <p:embed/>
            </p:oleObj>
          </a:graphicData>
        </a:graphic>
      </p:graphicFrame>
      <p:sp>
        <p:nvSpPr>
          <p:cNvPr id="39950" name="AutoShape 14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8569325" y="6424613"/>
            <a:ext cx="574675" cy="433387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98000"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15" name="AutoShape 52"/>
          <p:cNvSpPr>
            <a:spLocks noChangeArrowheads="1"/>
          </p:cNvSpPr>
          <p:nvPr/>
        </p:nvSpPr>
        <p:spPr bwMode="auto">
          <a:xfrm>
            <a:off x="4140200" y="3213100"/>
            <a:ext cx="1944688" cy="720725"/>
          </a:xfrm>
          <a:prstGeom prst="wedgeEllipseCallout">
            <a:avLst>
              <a:gd name="adj1" fmla="val 99088"/>
              <a:gd name="adj2" fmla="val 317694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10255" name="Номер слайда 1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DA246A-8521-49DF-9045-FB7431823067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9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9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99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99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99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1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2"/>
          <p:cNvSpPr>
            <a:spLocks noChangeArrowheads="1"/>
          </p:cNvSpPr>
          <p:nvPr/>
        </p:nvSpPr>
        <p:spPr bwMode="auto">
          <a:xfrm>
            <a:off x="428625" y="260350"/>
            <a:ext cx="8535988" cy="15128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Найдите значение </a:t>
            </a:r>
            <a:r>
              <a:rPr lang="en-US" sz="2400" b="1" i="1">
                <a:latin typeface="Times New Roman" pitchFamily="18" charset="0"/>
              </a:rPr>
              <a:t>c</a:t>
            </a:r>
            <a:r>
              <a:rPr lang="ru-RU" sz="2400"/>
              <a:t> по графику </a:t>
            </a:r>
          </a:p>
          <a:p>
            <a:pPr algn="ctr"/>
            <a:r>
              <a:rPr lang="ru-RU" sz="2400"/>
              <a:t>функции  </a:t>
            </a:r>
            <a:r>
              <a:rPr lang="ru-RU" sz="2400" b="1" i="1">
                <a:latin typeface="Times New Roman" pitchFamily="18" charset="0"/>
              </a:rPr>
              <a:t>у = </a:t>
            </a:r>
            <a:r>
              <a:rPr lang="en-US" sz="2400" b="1" i="1">
                <a:latin typeface="Times New Roman" pitchFamily="18" charset="0"/>
              </a:rPr>
              <a:t>a</a:t>
            </a:r>
            <a:r>
              <a:rPr lang="ru-RU" sz="2400" b="1" i="1">
                <a:latin typeface="Times New Roman" pitchFamily="18" charset="0"/>
              </a:rPr>
              <a:t>х</a:t>
            </a:r>
            <a:r>
              <a:rPr lang="ru-RU" sz="2400" b="1" i="1" baseline="30000">
                <a:latin typeface="Times New Roman" pitchFamily="18" charset="0"/>
              </a:rPr>
              <a:t>2</a:t>
            </a:r>
            <a:r>
              <a:rPr lang="ru-RU" sz="2400" b="1" i="1">
                <a:latin typeface="Times New Roman" pitchFamily="18" charset="0"/>
              </a:rPr>
              <a:t> + </a:t>
            </a:r>
            <a:r>
              <a:rPr lang="en-US" sz="2400" b="1" i="1">
                <a:latin typeface="Times New Roman" pitchFamily="18" charset="0"/>
              </a:rPr>
              <a:t>bx + c</a:t>
            </a:r>
            <a:r>
              <a:rPr lang="ru-RU" sz="2400"/>
              <a:t>, </a:t>
            </a:r>
          </a:p>
          <a:p>
            <a:pPr algn="ctr"/>
            <a:r>
              <a:rPr lang="ru-RU" sz="2400"/>
              <a:t>изображенному на рисунке.</a:t>
            </a:r>
            <a:r>
              <a:rPr lang="ru-RU"/>
              <a:t> </a:t>
            </a:r>
          </a:p>
        </p:txBody>
      </p:sp>
      <p:sp>
        <p:nvSpPr>
          <p:cNvPr id="6042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2852738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3789363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2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4652963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2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544512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0424" name="Object 8"/>
          <p:cNvGraphicFramePr>
            <a:graphicFrameLocks noChangeAspect="1"/>
          </p:cNvGraphicFramePr>
          <p:nvPr/>
        </p:nvGraphicFramePr>
        <p:xfrm>
          <a:off x="7218363" y="2870200"/>
          <a:ext cx="258762" cy="476250"/>
        </p:xfrm>
        <a:graphic>
          <a:graphicData uri="http://schemas.openxmlformats.org/presentationml/2006/ole">
            <p:oleObj spid="_x0000_s11266" name="Формула" r:id="rId3" imgW="88707" imgH="164742" progId="Equation.3">
              <p:embed/>
            </p:oleObj>
          </a:graphicData>
        </a:graphic>
      </p:graphicFrame>
      <p:graphicFrame>
        <p:nvGraphicFramePr>
          <p:cNvPr id="60425" name="Object 9"/>
          <p:cNvGraphicFramePr>
            <a:graphicFrameLocks noChangeAspect="1"/>
          </p:cNvGraphicFramePr>
          <p:nvPr/>
        </p:nvGraphicFramePr>
        <p:xfrm>
          <a:off x="7107238" y="3697288"/>
          <a:ext cx="379412" cy="530225"/>
        </p:xfrm>
        <a:graphic>
          <a:graphicData uri="http://schemas.openxmlformats.org/presentationml/2006/ole">
            <p:oleObj spid="_x0000_s11267" name="Формула" r:id="rId4" imgW="126725" imgH="177415" progId="Equation.3">
              <p:embed/>
            </p:oleObj>
          </a:graphicData>
        </a:graphic>
      </p:graphicFrame>
      <p:graphicFrame>
        <p:nvGraphicFramePr>
          <p:cNvPr id="60426" name="Object 10"/>
          <p:cNvGraphicFramePr>
            <a:graphicFrameLocks noChangeAspect="1"/>
          </p:cNvGraphicFramePr>
          <p:nvPr/>
        </p:nvGraphicFramePr>
        <p:xfrm>
          <a:off x="6877050" y="4581525"/>
          <a:ext cx="620713" cy="500063"/>
        </p:xfrm>
        <a:graphic>
          <a:graphicData uri="http://schemas.openxmlformats.org/presentationml/2006/ole">
            <p:oleObj spid="_x0000_s11268" name="Формула" r:id="rId5" imgW="203024" imgH="164957" progId="Equation.3">
              <p:embed/>
            </p:oleObj>
          </a:graphicData>
        </a:graphic>
      </p:graphicFrame>
      <p:graphicFrame>
        <p:nvGraphicFramePr>
          <p:cNvPr id="60427" name="Object 11"/>
          <p:cNvGraphicFramePr>
            <a:graphicFrameLocks noChangeAspect="1"/>
          </p:cNvGraphicFramePr>
          <p:nvPr/>
        </p:nvGraphicFramePr>
        <p:xfrm>
          <a:off x="6804025" y="5445125"/>
          <a:ext cx="682625" cy="490538"/>
        </p:xfrm>
        <a:graphic>
          <a:graphicData uri="http://schemas.openxmlformats.org/presentationml/2006/ole">
            <p:oleObj spid="_x0000_s11269" name="Формула" r:id="rId6" imgW="228501" imgH="165028" progId="Equation.3">
              <p:embed/>
            </p:oleObj>
          </a:graphicData>
        </a:graphic>
      </p:graphicFrame>
      <p:graphicFrame>
        <p:nvGraphicFramePr>
          <p:cNvPr id="11270" name="Object 12"/>
          <p:cNvGraphicFramePr>
            <a:graphicFrameLocks noChangeAspect="1"/>
          </p:cNvGraphicFramePr>
          <p:nvPr>
            <p:ph/>
          </p:nvPr>
        </p:nvGraphicFramePr>
        <p:xfrm>
          <a:off x="179388" y="1844675"/>
          <a:ext cx="3290887" cy="4857750"/>
        </p:xfrm>
        <a:graphic>
          <a:graphicData uri="http://schemas.openxmlformats.org/presentationml/2006/ole">
            <p:oleObj spid="_x0000_s11270" name="GraphC" r:id="rId7" imgW="3019425" imgH="4457700" progId="GraphCtrl.Document">
              <p:embed/>
            </p:oleObj>
          </a:graphicData>
        </a:graphic>
      </p:graphicFrame>
      <p:sp>
        <p:nvSpPr>
          <p:cNvPr id="13" name="AutoShape 52"/>
          <p:cNvSpPr>
            <a:spLocks noChangeArrowheads="1"/>
          </p:cNvSpPr>
          <p:nvPr/>
        </p:nvSpPr>
        <p:spPr bwMode="auto">
          <a:xfrm>
            <a:off x="4140200" y="3213100"/>
            <a:ext cx="1944688" cy="720725"/>
          </a:xfrm>
          <a:prstGeom prst="wedgeEllipseCallout">
            <a:avLst>
              <a:gd name="adj1" fmla="val 99088"/>
              <a:gd name="adj2" fmla="val 52204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11278" name="Номер слайда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DE1808-32E3-4863-9F72-9E56A2911AF3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04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0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04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0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04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1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2"/>
          <p:cNvSpPr>
            <a:spLocks noChangeArrowheads="1"/>
          </p:cNvSpPr>
          <p:nvPr/>
        </p:nvSpPr>
        <p:spPr bwMode="auto">
          <a:xfrm>
            <a:off x="357188" y="260350"/>
            <a:ext cx="8607425" cy="15128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Найдите значение </a:t>
            </a:r>
            <a:r>
              <a:rPr lang="ru-RU" sz="2400" b="1" i="1">
                <a:latin typeface="Times New Roman" pitchFamily="18" charset="0"/>
              </a:rPr>
              <a:t>а</a:t>
            </a:r>
            <a:r>
              <a:rPr lang="ru-RU" sz="2400"/>
              <a:t> по графику </a:t>
            </a:r>
          </a:p>
          <a:p>
            <a:pPr algn="ctr"/>
            <a:r>
              <a:rPr lang="ru-RU" sz="2400"/>
              <a:t>функции  </a:t>
            </a:r>
            <a:r>
              <a:rPr lang="ru-RU" sz="2400" b="1" i="1">
                <a:latin typeface="Times New Roman" pitchFamily="18" charset="0"/>
              </a:rPr>
              <a:t>у = </a:t>
            </a:r>
            <a:r>
              <a:rPr lang="en-US" sz="2400" b="1" i="1">
                <a:latin typeface="Times New Roman" pitchFamily="18" charset="0"/>
              </a:rPr>
              <a:t>a</a:t>
            </a:r>
            <a:r>
              <a:rPr lang="ru-RU" sz="2400" b="1" i="1">
                <a:latin typeface="Times New Roman" pitchFamily="18" charset="0"/>
              </a:rPr>
              <a:t>х</a:t>
            </a:r>
            <a:r>
              <a:rPr lang="ru-RU" sz="2400" b="1" i="1" baseline="30000">
                <a:latin typeface="Times New Roman" pitchFamily="18" charset="0"/>
              </a:rPr>
              <a:t>2</a:t>
            </a:r>
            <a:r>
              <a:rPr lang="ru-RU" sz="2400" b="1" i="1">
                <a:latin typeface="Times New Roman" pitchFamily="18" charset="0"/>
              </a:rPr>
              <a:t> + </a:t>
            </a:r>
            <a:r>
              <a:rPr lang="en-US" sz="2400" b="1" i="1">
                <a:latin typeface="Times New Roman" pitchFamily="18" charset="0"/>
              </a:rPr>
              <a:t>bx + c</a:t>
            </a:r>
            <a:r>
              <a:rPr lang="ru-RU" sz="2400"/>
              <a:t>, </a:t>
            </a:r>
          </a:p>
          <a:p>
            <a:pPr algn="ctr"/>
            <a:r>
              <a:rPr lang="ru-RU" sz="2400"/>
              <a:t>изображенному на рисунке.</a:t>
            </a:r>
            <a:r>
              <a:rPr lang="ru-RU"/>
              <a:t> </a:t>
            </a:r>
          </a:p>
        </p:txBody>
      </p:sp>
      <p:sp>
        <p:nvSpPr>
          <p:cNvPr id="6144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2852738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4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3716338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4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458152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4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544512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7218363" y="2870200"/>
          <a:ext cx="258762" cy="476250"/>
        </p:xfrm>
        <a:graphic>
          <a:graphicData uri="http://schemas.openxmlformats.org/presentationml/2006/ole">
            <p:oleObj spid="_x0000_s12290" name="Формула" r:id="rId3" imgW="88707" imgH="164742" progId="Equation.3">
              <p:embed/>
            </p:oleObj>
          </a:graphicData>
        </a:graphic>
      </p:graphicFrame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6842125" y="3662363"/>
          <a:ext cx="604838" cy="492125"/>
        </p:xfrm>
        <a:graphic>
          <a:graphicData uri="http://schemas.openxmlformats.org/presentationml/2006/ole">
            <p:oleObj spid="_x0000_s12291" name="Формула" r:id="rId4" imgW="203024" imgH="164957" progId="Equation.3">
              <p:embed/>
            </p:oleObj>
          </a:graphicData>
        </a:graphic>
      </p:graphicFrame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6838950" y="4491038"/>
          <a:ext cx="696913" cy="538162"/>
        </p:xfrm>
        <a:graphic>
          <a:graphicData uri="http://schemas.openxmlformats.org/presentationml/2006/ole">
            <p:oleObj spid="_x0000_s12292" name="Формула" r:id="rId5" imgW="228402" imgH="177646" progId="Equation.3">
              <p:embed/>
            </p:oleObj>
          </a:graphicData>
        </a:graphic>
      </p:graphicFrame>
      <p:graphicFrame>
        <p:nvGraphicFramePr>
          <p:cNvPr id="61451" name="Object 11"/>
          <p:cNvGraphicFramePr>
            <a:graphicFrameLocks noChangeAspect="1"/>
          </p:cNvGraphicFramePr>
          <p:nvPr/>
        </p:nvGraphicFramePr>
        <p:xfrm>
          <a:off x="6727825" y="5445125"/>
          <a:ext cx="835025" cy="490538"/>
        </p:xfrm>
        <a:graphic>
          <a:graphicData uri="http://schemas.openxmlformats.org/presentationml/2006/ole">
            <p:oleObj spid="_x0000_s12293" name="Формула" r:id="rId6" imgW="279279" imgH="165028" progId="Equation.3">
              <p:embed/>
            </p:oleObj>
          </a:graphicData>
        </a:graphic>
      </p:graphicFrame>
      <p:graphicFrame>
        <p:nvGraphicFramePr>
          <p:cNvPr id="12294" name="Object 14"/>
          <p:cNvGraphicFramePr>
            <a:graphicFrameLocks noChangeAspect="1"/>
          </p:cNvGraphicFramePr>
          <p:nvPr>
            <p:ph/>
          </p:nvPr>
        </p:nvGraphicFramePr>
        <p:xfrm>
          <a:off x="179388" y="1916113"/>
          <a:ext cx="3243262" cy="4786312"/>
        </p:xfrm>
        <a:graphic>
          <a:graphicData uri="http://schemas.openxmlformats.org/presentationml/2006/ole">
            <p:oleObj spid="_x0000_s12294" name="GraphC" r:id="rId7" imgW="3019425" imgH="4457700" progId="GraphCtrl.Document">
              <p:embed/>
            </p:oleObj>
          </a:graphicData>
        </a:graphic>
      </p:graphicFrame>
      <p:sp>
        <p:nvSpPr>
          <p:cNvPr id="13" name="AutoShape 52"/>
          <p:cNvSpPr>
            <a:spLocks noChangeArrowheads="1"/>
          </p:cNvSpPr>
          <p:nvPr/>
        </p:nvSpPr>
        <p:spPr bwMode="auto">
          <a:xfrm>
            <a:off x="4140200" y="3213100"/>
            <a:ext cx="1944688" cy="720725"/>
          </a:xfrm>
          <a:prstGeom prst="wedgeEllipseCallout">
            <a:avLst>
              <a:gd name="adj1" fmla="val 86028"/>
              <a:gd name="adj2" fmla="val 56903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12302" name="Номер слайда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E5C7A6-3509-4CF8-AEAF-99E5780BCAA5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4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14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4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1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4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1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14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45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2"/>
          <p:cNvSpPr>
            <a:spLocks noChangeArrowheads="1"/>
          </p:cNvSpPr>
          <p:nvPr/>
        </p:nvSpPr>
        <p:spPr bwMode="auto">
          <a:xfrm>
            <a:off x="285750" y="260350"/>
            <a:ext cx="8678863" cy="15128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Найдите значение </a:t>
            </a:r>
            <a:r>
              <a:rPr lang="en-US" sz="2400" b="1" i="1">
                <a:latin typeface="Times New Roman" pitchFamily="18" charset="0"/>
              </a:rPr>
              <a:t>b</a:t>
            </a:r>
            <a:r>
              <a:rPr lang="ru-RU" sz="2400"/>
              <a:t> по графику </a:t>
            </a:r>
          </a:p>
          <a:p>
            <a:pPr algn="ctr"/>
            <a:r>
              <a:rPr lang="ru-RU" sz="2400"/>
              <a:t>функции  </a:t>
            </a:r>
            <a:r>
              <a:rPr lang="ru-RU" sz="2400" b="1" i="1">
                <a:latin typeface="Times New Roman" pitchFamily="18" charset="0"/>
              </a:rPr>
              <a:t>у = </a:t>
            </a:r>
            <a:r>
              <a:rPr lang="en-US" sz="2400" b="1" i="1">
                <a:latin typeface="Times New Roman" pitchFamily="18" charset="0"/>
              </a:rPr>
              <a:t>a</a:t>
            </a:r>
            <a:r>
              <a:rPr lang="ru-RU" sz="2400" b="1" i="1">
                <a:latin typeface="Times New Roman" pitchFamily="18" charset="0"/>
              </a:rPr>
              <a:t>х</a:t>
            </a:r>
            <a:r>
              <a:rPr lang="ru-RU" sz="2400" b="1" i="1" baseline="30000">
                <a:latin typeface="Times New Roman" pitchFamily="18" charset="0"/>
              </a:rPr>
              <a:t>2</a:t>
            </a:r>
            <a:r>
              <a:rPr lang="ru-RU" sz="2400" b="1" i="1">
                <a:latin typeface="Times New Roman" pitchFamily="18" charset="0"/>
              </a:rPr>
              <a:t> + </a:t>
            </a:r>
            <a:r>
              <a:rPr lang="en-US" sz="2400" b="1" i="1">
                <a:latin typeface="Times New Roman" pitchFamily="18" charset="0"/>
              </a:rPr>
              <a:t>bx + c</a:t>
            </a:r>
            <a:r>
              <a:rPr lang="ru-RU" sz="2400"/>
              <a:t>, </a:t>
            </a:r>
          </a:p>
          <a:p>
            <a:pPr algn="ctr"/>
            <a:r>
              <a:rPr lang="ru-RU" sz="2400"/>
              <a:t>изображенному на рисунке.</a:t>
            </a:r>
            <a:r>
              <a:rPr lang="ru-RU"/>
              <a:t> </a:t>
            </a:r>
          </a:p>
        </p:txBody>
      </p:sp>
      <p:sp>
        <p:nvSpPr>
          <p:cNvPr id="6246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270827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46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458152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47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3644900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47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544512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7218363" y="2725738"/>
          <a:ext cx="258762" cy="476250"/>
        </p:xfrm>
        <a:graphic>
          <a:graphicData uri="http://schemas.openxmlformats.org/presentationml/2006/ole">
            <p:oleObj spid="_x0000_s13314" name="Формула" r:id="rId3" imgW="88707" imgH="164742" progId="Equation.3">
              <p:embed/>
            </p:oleObj>
          </a:graphicData>
        </a:graphic>
      </p:graphicFrame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6805613" y="4508500"/>
          <a:ext cx="679450" cy="530225"/>
        </p:xfrm>
        <a:graphic>
          <a:graphicData uri="http://schemas.openxmlformats.org/presentationml/2006/ole">
            <p:oleObj spid="_x0000_s13315" name="Формула" r:id="rId4" imgW="228402" imgH="177646" progId="Equation.3">
              <p:embed/>
            </p:oleObj>
          </a:graphicData>
        </a:graphic>
      </p:graphicFrame>
      <p:graphicFrame>
        <p:nvGraphicFramePr>
          <p:cNvPr id="62474" name="Object 10"/>
          <p:cNvGraphicFramePr>
            <a:graphicFrameLocks noChangeAspect="1"/>
          </p:cNvGraphicFramePr>
          <p:nvPr/>
        </p:nvGraphicFramePr>
        <p:xfrm>
          <a:off x="6877050" y="3573463"/>
          <a:ext cx="620713" cy="500062"/>
        </p:xfrm>
        <a:graphic>
          <a:graphicData uri="http://schemas.openxmlformats.org/presentationml/2006/ole">
            <p:oleObj spid="_x0000_s13316" name="Формула" r:id="rId5" imgW="203024" imgH="164957" progId="Equation.3">
              <p:embed/>
            </p:oleObj>
          </a:graphicData>
        </a:graphic>
      </p:graphicFrame>
      <p:graphicFrame>
        <p:nvGraphicFramePr>
          <p:cNvPr id="62475" name="Object 11"/>
          <p:cNvGraphicFramePr>
            <a:graphicFrameLocks noChangeAspect="1"/>
          </p:cNvGraphicFramePr>
          <p:nvPr/>
        </p:nvGraphicFramePr>
        <p:xfrm>
          <a:off x="6727825" y="5445125"/>
          <a:ext cx="835025" cy="490538"/>
        </p:xfrm>
        <a:graphic>
          <a:graphicData uri="http://schemas.openxmlformats.org/presentationml/2006/ole">
            <p:oleObj spid="_x0000_s13317" name="Формула" r:id="rId6" imgW="279279" imgH="165028" progId="Equation.3">
              <p:embed/>
            </p:oleObj>
          </a:graphicData>
        </a:graphic>
      </p:graphicFrame>
      <p:graphicFrame>
        <p:nvGraphicFramePr>
          <p:cNvPr id="13318" name="Object 12"/>
          <p:cNvGraphicFramePr>
            <a:graphicFrameLocks noChangeAspect="1"/>
          </p:cNvGraphicFramePr>
          <p:nvPr>
            <p:ph/>
          </p:nvPr>
        </p:nvGraphicFramePr>
        <p:xfrm>
          <a:off x="179388" y="1916113"/>
          <a:ext cx="3243262" cy="4786312"/>
        </p:xfrm>
        <a:graphic>
          <a:graphicData uri="http://schemas.openxmlformats.org/presentationml/2006/ole">
            <p:oleObj spid="_x0000_s13318" name="GraphC" r:id="rId7" imgW="3019425" imgH="4457700" progId="GraphCtrl.Document">
              <p:embed/>
            </p:oleObj>
          </a:graphicData>
        </a:graphic>
      </p:graphicFrame>
      <p:sp>
        <p:nvSpPr>
          <p:cNvPr id="13" name="AutoShape 52"/>
          <p:cNvSpPr>
            <a:spLocks noChangeArrowheads="1"/>
          </p:cNvSpPr>
          <p:nvPr/>
        </p:nvSpPr>
        <p:spPr bwMode="auto">
          <a:xfrm>
            <a:off x="4140200" y="3213100"/>
            <a:ext cx="1944688" cy="720725"/>
          </a:xfrm>
          <a:prstGeom prst="wedgeEllipseCallout">
            <a:avLst>
              <a:gd name="adj1" fmla="val 79065"/>
              <a:gd name="adj2" fmla="val 179074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13326" name="Номер слайда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8BFC67-9BB3-4B03-8060-5845C3134F6F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24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6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24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7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24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7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2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24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69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2"/>
          <p:cNvSpPr>
            <a:spLocks noChangeArrowheads="1"/>
          </p:cNvSpPr>
          <p:nvPr/>
        </p:nvSpPr>
        <p:spPr bwMode="auto">
          <a:xfrm>
            <a:off x="428625" y="260350"/>
            <a:ext cx="8535988" cy="15128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Найдите значение </a:t>
            </a:r>
            <a:r>
              <a:rPr lang="en-US" sz="2400" b="1" i="1">
                <a:latin typeface="Times New Roman" pitchFamily="18" charset="0"/>
              </a:rPr>
              <a:t>c</a:t>
            </a:r>
            <a:r>
              <a:rPr lang="ru-RU" sz="2400"/>
              <a:t> по графику </a:t>
            </a:r>
          </a:p>
          <a:p>
            <a:pPr algn="ctr"/>
            <a:r>
              <a:rPr lang="ru-RU" sz="2400"/>
              <a:t>функции  </a:t>
            </a:r>
            <a:r>
              <a:rPr lang="ru-RU" sz="2400" b="1" i="1">
                <a:latin typeface="Times New Roman" pitchFamily="18" charset="0"/>
              </a:rPr>
              <a:t>у = </a:t>
            </a:r>
            <a:r>
              <a:rPr lang="en-US" sz="2400" b="1" i="1">
                <a:latin typeface="Times New Roman" pitchFamily="18" charset="0"/>
              </a:rPr>
              <a:t>a</a:t>
            </a:r>
            <a:r>
              <a:rPr lang="ru-RU" sz="2400" b="1" i="1">
                <a:latin typeface="Times New Roman" pitchFamily="18" charset="0"/>
              </a:rPr>
              <a:t>х</a:t>
            </a:r>
            <a:r>
              <a:rPr lang="ru-RU" sz="2400" b="1" i="1" baseline="30000">
                <a:latin typeface="Times New Roman" pitchFamily="18" charset="0"/>
              </a:rPr>
              <a:t>2</a:t>
            </a:r>
            <a:r>
              <a:rPr lang="ru-RU" sz="2400" b="1" i="1">
                <a:latin typeface="Times New Roman" pitchFamily="18" charset="0"/>
              </a:rPr>
              <a:t> + </a:t>
            </a:r>
            <a:r>
              <a:rPr lang="en-US" sz="2400" b="1" i="1">
                <a:latin typeface="Times New Roman" pitchFamily="18" charset="0"/>
              </a:rPr>
              <a:t>bx + c</a:t>
            </a:r>
            <a:r>
              <a:rPr lang="ru-RU" sz="2400"/>
              <a:t>, </a:t>
            </a:r>
          </a:p>
          <a:p>
            <a:pPr algn="ctr"/>
            <a:r>
              <a:rPr lang="ru-RU" sz="2400"/>
              <a:t>изображенному на рисунке.</a:t>
            </a:r>
            <a:r>
              <a:rPr lang="ru-RU"/>
              <a:t> </a:t>
            </a:r>
          </a:p>
        </p:txBody>
      </p:sp>
      <p:sp>
        <p:nvSpPr>
          <p:cNvPr id="6349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270827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49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5516563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49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3644900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49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458152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7218363" y="2725738"/>
          <a:ext cx="258762" cy="476250"/>
        </p:xfrm>
        <a:graphic>
          <a:graphicData uri="http://schemas.openxmlformats.org/presentationml/2006/ole">
            <p:oleObj spid="_x0000_s14338" name="Формула" r:id="rId3" imgW="88707" imgH="164742" progId="Equation.3">
              <p:embed/>
            </p:oleObj>
          </a:graphicData>
        </a:graphic>
      </p:graphicFrame>
      <p:graphicFrame>
        <p:nvGraphicFramePr>
          <p:cNvPr id="63497" name="Object 9"/>
          <p:cNvGraphicFramePr>
            <a:graphicFrameLocks noChangeAspect="1"/>
          </p:cNvGraphicFramePr>
          <p:nvPr/>
        </p:nvGraphicFramePr>
        <p:xfrm>
          <a:off x="6731000" y="5462588"/>
          <a:ext cx="830263" cy="492125"/>
        </p:xfrm>
        <a:graphic>
          <a:graphicData uri="http://schemas.openxmlformats.org/presentationml/2006/ole">
            <p:oleObj spid="_x0000_s14339" name="Формула" r:id="rId4" imgW="279279" imgH="165028" progId="Equation.3">
              <p:embed/>
            </p:oleObj>
          </a:graphicData>
        </a:graphic>
      </p:graphicFrame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6877050" y="3573463"/>
          <a:ext cx="620713" cy="500062"/>
        </p:xfrm>
        <a:graphic>
          <a:graphicData uri="http://schemas.openxmlformats.org/presentationml/2006/ole">
            <p:oleObj spid="_x0000_s14340" name="Формула" r:id="rId5" imgW="203024" imgH="164957" progId="Equation.3">
              <p:embed/>
            </p:oleObj>
          </a:graphicData>
        </a:graphic>
      </p:graphicFrame>
      <p:graphicFrame>
        <p:nvGraphicFramePr>
          <p:cNvPr id="63499" name="Object 11"/>
          <p:cNvGraphicFramePr>
            <a:graphicFrameLocks noChangeAspect="1"/>
          </p:cNvGraphicFramePr>
          <p:nvPr/>
        </p:nvGraphicFramePr>
        <p:xfrm>
          <a:off x="6802438" y="4562475"/>
          <a:ext cx="684212" cy="528638"/>
        </p:xfrm>
        <a:graphic>
          <a:graphicData uri="http://schemas.openxmlformats.org/presentationml/2006/ole">
            <p:oleObj spid="_x0000_s14341" name="Формула" r:id="rId6" imgW="228402" imgH="177646" progId="Equation.3">
              <p:embed/>
            </p:oleObj>
          </a:graphicData>
        </a:graphic>
      </p:graphicFrame>
      <p:graphicFrame>
        <p:nvGraphicFramePr>
          <p:cNvPr id="14342" name="Object 12"/>
          <p:cNvGraphicFramePr>
            <a:graphicFrameLocks noChangeAspect="1"/>
          </p:cNvGraphicFramePr>
          <p:nvPr>
            <p:ph/>
          </p:nvPr>
        </p:nvGraphicFramePr>
        <p:xfrm>
          <a:off x="179388" y="1916113"/>
          <a:ext cx="3243262" cy="4786312"/>
        </p:xfrm>
        <a:graphic>
          <a:graphicData uri="http://schemas.openxmlformats.org/presentationml/2006/ole">
            <p:oleObj spid="_x0000_s14342" name="GraphC" r:id="rId7" imgW="3019425" imgH="4457700" progId="GraphCtrl.Document">
              <p:embed/>
            </p:oleObj>
          </a:graphicData>
        </a:graphic>
      </p:graphicFrame>
      <p:sp>
        <p:nvSpPr>
          <p:cNvPr id="13" name="AutoShape 52"/>
          <p:cNvSpPr>
            <a:spLocks noChangeArrowheads="1"/>
          </p:cNvSpPr>
          <p:nvPr/>
        </p:nvSpPr>
        <p:spPr bwMode="auto">
          <a:xfrm>
            <a:off x="4284663" y="4292600"/>
            <a:ext cx="1944687" cy="720725"/>
          </a:xfrm>
          <a:prstGeom prst="wedgeEllipseCallout">
            <a:avLst>
              <a:gd name="adj1" fmla="val 78190"/>
              <a:gd name="adj2" fmla="val 162630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14350" name="Номер слайда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AED824-313F-4F7A-9D2F-B9C05A838CAF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3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49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34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49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3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49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3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34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49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2"/>
          <p:cNvSpPr>
            <a:spLocks noChangeArrowheads="1"/>
          </p:cNvSpPr>
          <p:nvPr/>
        </p:nvSpPr>
        <p:spPr bwMode="auto">
          <a:xfrm>
            <a:off x="214313" y="260350"/>
            <a:ext cx="8750300" cy="15128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Найдите значение </a:t>
            </a:r>
            <a:r>
              <a:rPr lang="en-US" sz="2400" b="1" i="1">
                <a:latin typeface="Times New Roman" pitchFamily="18" charset="0"/>
              </a:rPr>
              <a:t>k</a:t>
            </a:r>
            <a:r>
              <a:rPr lang="ru-RU" sz="2400"/>
              <a:t> </a:t>
            </a:r>
            <a:endParaRPr lang="en-US" sz="2400"/>
          </a:p>
          <a:p>
            <a:pPr algn="ctr"/>
            <a:r>
              <a:rPr lang="en-US" sz="2400"/>
              <a:t>              </a:t>
            </a:r>
            <a:r>
              <a:rPr lang="ru-RU" sz="2400"/>
              <a:t>по графику функции</a:t>
            </a:r>
            <a:r>
              <a:rPr lang="en-US" sz="2400"/>
              <a:t>  </a:t>
            </a:r>
            <a:r>
              <a:rPr lang="ru-RU" sz="2400"/>
              <a:t> </a:t>
            </a:r>
            <a:r>
              <a:rPr lang="en-US" sz="2400"/>
              <a:t>           </a:t>
            </a:r>
            <a:r>
              <a:rPr lang="ru-RU" sz="2400"/>
              <a:t> , </a:t>
            </a:r>
            <a:endParaRPr lang="en-US" sz="2400"/>
          </a:p>
          <a:p>
            <a:pPr algn="ctr"/>
            <a:r>
              <a:rPr lang="ru-RU" sz="2400"/>
              <a:t>изображенному на рисунке.</a:t>
            </a:r>
            <a:r>
              <a:rPr lang="ru-RU"/>
              <a:t> </a:t>
            </a:r>
          </a:p>
        </p:txBody>
      </p:sp>
      <p:sp>
        <p:nvSpPr>
          <p:cNvPr id="4096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270827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5589588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3644900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458152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6948488" y="2636838"/>
          <a:ext cx="369887" cy="476250"/>
        </p:xfrm>
        <a:graphic>
          <a:graphicData uri="http://schemas.openxmlformats.org/presentationml/2006/ole">
            <p:oleObj spid="_x0000_s15362" name="Формула" r:id="rId3" imgW="126780" imgH="164814" progId="Equation.3">
              <p:embed/>
            </p:oleObj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6659563" y="5589588"/>
          <a:ext cx="682625" cy="493712"/>
        </p:xfrm>
        <a:graphic>
          <a:graphicData uri="http://schemas.openxmlformats.org/presentationml/2006/ole">
            <p:oleObj spid="_x0000_s15363" name="Формула" r:id="rId4" imgW="228501" imgH="165028" progId="Equation.3">
              <p:embed/>
            </p:oleObj>
          </a:graphicData>
        </a:graphic>
      </p:graphicFrame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6923088" y="3227388"/>
          <a:ext cx="465137" cy="1192212"/>
        </p:xfrm>
        <a:graphic>
          <a:graphicData uri="http://schemas.openxmlformats.org/presentationml/2006/ole">
            <p:oleObj spid="_x0000_s15364" name="Формула" r:id="rId5" imgW="152334" imgH="393529" progId="Equation.3">
              <p:embed/>
            </p:oleObj>
          </a:graphicData>
        </a:graphic>
      </p:graphicFrame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6588125" y="4292600"/>
          <a:ext cx="758825" cy="1168400"/>
        </p:xfrm>
        <a:graphic>
          <a:graphicData uri="http://schemas.openxmlformats.org/presentationml/2006/ole">
            <p:oleObj spid="_x0000_s15365" name="Формула" r:id="rId6" imgW="253890" imgH="393529" progId="Equation.3">
              <p:embed/>
            </p:oleObj>
          </a:graphicData>
        </a:graphic>
      </p:graphicFrame>
      <p:graphicFrame>
        <p:nvGraphicFramePr>
          <p:cNvPr id="15366" name="Object 13"/>
          <p:cNvGraphicFramePr>
            <a:graphicFrameLocks noChangeAspect="1"/>
          </p:cNvGraphicFramePr>
          <p:nvPr>
            <p:ph sz="half" idx="1"/>
          </p:nvPr>
        </p:nvGraphicFramePr>
        <p:xfrm>
          <a:off x="7019925" y="476250"/>
          <a:ext cx="1008063" cy="1008063"/>
        </p:xfrm>
        <a:graphic>
          <a:graphicData uri="http://schemas.openxmlformats.org/presentationml/2006/ole">
            <p:oleObj spid="_x0000_s15366" name="Формула" r:id="rId7" imgW="393529" imgH="393529" progId="Equation.3">
              <p:embed/>
            </p:oleObj>
          </a:graphicData>
        </a:graphic>
      </p:graphicFrame>
      <p:graphicFrame>
        <p:nvGraphicFramePr>
          <p:cNvPr id="15367" name="Object 15"/>
          <p:cNvGraphicFramePr>
            <a:graphicFrameLocks noChangeAspect="1"/>
          </p:cNvGraphicFramePr>
          <p:nvPr>
            <p:ph sz="half" idx="2"/>
          </p:nvPr>
        </p:nvGraphicFramePr>
        <p:xfrm>
          <a:off x="179388" y="1916113"/>
          <a:ext cx="3894137" cy="4746625"/>
        </p:xfrm>
        <a:graphic>
          <a:graphicData uri="http://schemas.openxmlformats.org/presentationml/2006/ole">
            <p:oleObj spid="_x0000_s15367" name="GraphC" r:id="rId8" imgW="3657600" imgH="4457700" progId="GraphCtrl.Document">
              <p:embed/>
            </p:oleObj>
          </a:graphicData>
        </a:graphic>
      </p:graphicFrame>
      <p:sp>
        <p:nvSpPr>
          <p:cNvPr id="14" name="AutoShape 52"/>
          <p:cNvSpPr>
            <a:spLocks noChangeArrowheads="1"/>
          </p:cNvSpPr>
          <p:nvPr/>
        </p:nvSpPr>
        <p:spPr bwMode="auto">
          <a:xfrm>
            <a:off x="4140200" y="4724400"/>
            <a:ext cx="1944688" cy="720725"/>
          </a:xfrm>
          <a:prstGeom prst="wedgeEllipseCallout">
            <a:avLst>
              <a:gd name="adj1" fmla="val 76449"/>
              <a:gd name="adj2" fmla="val 110940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15375" name="Номер слайда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E103F5-34D9-4705-BEB8-22F7B22F46AB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09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09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09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409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5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2"/>
          <p:cNvSpPr>
            <a:spLocks noChangeArrowheads="1"/>
          </p:cNvSpPr>
          <p:nvPr/>
        </p:nvSpPr>
        <p:spPr bwMode="auto">
          <a:xfrm>
            <a:off x="428625" y="260350"/>
            <a:ext cx="8535988" cy="15128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      </a:t>
            </a:r>
            <a:r>
              <a:rPr lang="ru-RU" sz="2400"/>
              <a:t>На одном из рисунков изображен график </a:t>
            </a:r>
            <a:endParaRPr lang="en-US" sz="2400"/>
          </a:p>
          <a:p>
            <a:r>
              <a:rPr lang="en-US" sz="2400"/>
              <a:t>                 </a:t>
            </a:r>
            <a:r>
              <a:rPr lang="ru-RU" sz="2400"/>
              <a:t>функции</a:t>
            </a:r>
            <a:r>
              <a:rPr lang="en-US" sz="2400"/>
              <a:t>   </a:t>
            </a:r>
          </a:p>
          <a:p>
            <a:r>
              <a:rPr lang="en-US" sz="2400"/>
              <a:t>             </a:t>
            </a:r>
            <a:r>
              <a:rPr lang="ru-RU" sz="2400"/>
              <a:t>Укажите номер этого рисунка. </a:t>
            </a:r>
          </a:p>
        </p:txBody>
      </p:sp>
      <p:graphicFrame>
        <p:nvGraphicFramePr>
          <p:cNvPr id="16386" name="Object 15"/>
          <p:cNvGraphicFramePr>
            <a:graphicFrameLocks noChangeAspect="1"/>
          </p:cNvGraphicFramePr>
          <p:nvPr>
            <p:ph/>
          </p:nvPr>
        </p:nvGraphicFramePr>
        <p:xfrm>
          <a:off x="5003800" y="692150"/>
          <a:ext cx="2376488" cy="585788"/>
        </p:xfrm>
        <a:graphic>
          <a:graphicData uri="http://schemas.openxmlformats.org/presentationml/2006/ole">
            <p:oleObj spid="_x0000_s16386" name="Формула" r:id="rId3" imgW="927100" imgH="228600" progId="Equation.3">
              <p:embed/>
            </p:oleObj>
          </a:graphicData>
        </a:graphic>
      </p:graphicFrame>
      <p:sp>
        <p:nvSpPr>
          <p:cNvPr id="16393" name="Rectangle 18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6511925" y="3141663"/>
          <a:ext cx="2632075" cy="2952750"/>
        </p:xfrm>
        <a:graphic>
          <a:graphicData uri="http://schemas.openxmlformats.org/presentationml/2006/ole">
            <p:oleObj spid="_x0000_s16387" name="GraphC" r:id="rId4" imgW="3352800" imgH="4457700" progId="GraphCtrl.Document">
              <p:embed/>
            </p:oleObj>
          </a:graphicData>
        </a:graphic>
      </p:graphicFrame>
      <p:sp>
        <p:nvSpPr>
          <p:cNvPr id="16394" name="Rectangle 20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2339975" y="3141663"/>
          <a:ext cx="2736850" cy="2952750"/>
        </p:xfrm>
        <a:graphic>
          <a:graphicData uri="http://schemas.openxmlformats.org/presentationml/2006/ole">
            <p:oleObj spid="_x0000_s16388" name="GraphC" r:id="rId5" imgW="3352800" imgH="4457700" progId="GraphCtrl.Document">
              <p:embed/>
            </p:oleObj>
          </a:graphicData>
        </a:graphic>
      </p:graphicFrame>
      <p:sp>
        <p:nvSpPr>
          <p:cNvPr id="16395" name="Rectangle 22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4140200" y="2060575"/>
          <a:ext cx="2663825" cy="2924175"/>
        </p:xfrm>
        <a:graphic>
          <a:graphicData uri="http://schemas.openxmlformats.org/presentationml/2006/ole">
            <p:oleObj spid="_x0000_s16389" name="GraphC" r:id="rId6" imgW="2867025" imgH="3638550" progId="GraphCtrl.Document">
              <p:embed/>
            </p:oleObj>
          </a:graphicData>
        </a:graphic>
      </p:graphicFrame>
      <p:sp>
        <p:nvSpPr>
          <p:cNvPr id="16396" name="Rectangle 24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0" y="1916113"/>
          <a:ext cx="2627313" cy="3025775"/>
        </p:xfrm>
        <a:graphic>
          <a:graphicData uri="http://schemas.openxmlformats.org/presentationml/2006/ole">
            <p:oleObj spid="_x0000_s16390" name="GraphC" r:id="rId7" imgW="2581275" imgH="3638550" progId="GraphCtrl.Document">
              <p:embed/>
            </p:oleObj>
          </a:graphicData>
        </a:graphic>
      </p:graphicFrame>
      <p:sp>
        <p:nvSpPr>
          <p:cNvPr id="4121" name="AutoShape 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16013" y="5084763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</a:t>
            </a:r>
            <a:endParaRPr lang="ru-RU" sz="2400" b="1"/>
          </a:p>
        </p:txBody>
      </p:sp>
      <p:sp>
        <p:nvSpPr>
          <p:cNvPr id="4122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48038" y="6237288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</a:t>
            </a:r>
            <a:endParaRPr lang="ru-RU" sz="2400" b="1"/>
          </a:p>
        </p:txBody>
      </p:sp>
      <p:sp>
        <p:nvSpPr>
          <p:cNvPr id="4123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96188" y="6237288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4</a:t>
            </a:r>
            <a:endParaRPr lang="ru-RU" sz="2400" b="1"/>
          </a:p>
        </p:txBody>
      </p:sp>
      <p:sp>
        <p:nvSpPr>
          <p:cNvPr id="4124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35600" y="5157788"/>
            <a:ext cx="576263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3</a:t>
            </a:r>
            <a:endParaRPr lang="ru-RU" sz="2400" b="1"/>
          </a:p>
        </p:txBody>
      </p:sp>
      <p:sp>
        <p:nvSpPr>
          <p:cNvPr id="17" name="AutoShape 52"/>
          <p:cNvSpPr>
            <a:spLocks noChangeArrowheads="1"/>
          </p:cNvSpPr>
          <p:nvPr/>
        </p:nvSpPr>
        <p:spPr bwMode="auto">
          <a:xfrm>
            <a:off x="5435600" y="5516563"/>
            <a:ext cx="1944688" cy="720725"/>
          </a:xfrm>
          <a:prstGeom prst="wedgeEllipseCallout">
            <a:avLst>
              <a:gd name="adj1" fmla="val 56421"/>
              <a:gd name="adj2" fmla="val 89796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16402" name="Номер слайда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DA0674-C6FF-47F7-8164-CDEA16BF036D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4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3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2"/>
          <p:cNvSpPr>
            <a:spLocks noChangeArrowheads="1"/>
          </p:cNvSpPr>
          <p:nvPr/>
        </p:nvSpPr>
        <p:spPr bwMode="auto">
          <a:xfrm>
            <a:off x="285750" y="260350"/>
            <a:ext cx="8678863" cy="15128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      </a:t>
            </a:r>
            <a:r>
              <a:rPr lang="ru-RU" sz="2400"/>
              <a:t>На одном из рисунков изображен график </a:t>
            </a:r>
            <a:endParaRPr lang="en-US" sz="2400"/>
          </a:p>
          <a:p>
            <a:r>
              <a:rPr lang="en-US" sz="2400"/>
              <a:t>                 </a:t>
            </a:r>
            <a:r>
              <a:rPr lang="ru-RU" sz="2400"/>
              <a:t>                       функции</a:t>
            </a:r>
            <a:r>
              <a:rPr lang="en-US" sz="2400"/>
              <a:t>   </a:t>
            </a:r>
          </a:p>
          <a:p>
            <a:r>
              <a:rPr lang="en-US" sz="2400"/>
              <a:t> </a:t>
            </a:r>
            <a:r>
              <a:rPr lang="ru-RU" sz="2400"/>
              <a:t>Укажите номер этого рисунка. </a:t>
            </a:r>
          </a:p>
        </p:txBody>
      </p:sp>
      <p:sp>
        <p:nvSpPr>
          <p:cNvPr id="17417" name="Rectangle 4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8" name="Rectangle 5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9" name="Rectangle 6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2124075" y="3284538"/>
          <a:ext cx="2565400" cy="3097212"/>
        </p:xfrm>
        <a:graphic>
          <a:graphicData uri="http://schemas.openxmlformats.org/presentationml/2006/ole">
            <p:oleObj spid="_x0000_s17410" name="GraphC" r:id="rId3" imgW="2867025" imgH="3629025" progId="GraphCtrl.Document">
              <p:embed/>
            </p:oleObj>
          </a:graphicData>
        </a:graphic>
      </p:graphicFrame>
      <p:sp>
        <p:nvSpPr>
          <p:cNvPr id="17420" name="Rectangle 8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18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5373688"/>
            <a:ext cx="576263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graphicFrame>
        <p:nvGraphicFramePr>
          <p:cNvPr id="50186" name="Object 10"/>
          <p:cNvGraphicFramePr>
            <a:graphicFrameLocks noChangeAspect="1"/>
          </p:cNvGraphicFramePr>
          <p:nvPr>
            <p:ph sz="quarter" idx="2"/>
          </p:nvPr>
        </p:nvGraphicFramePr>
        <p:xfrm>
          <a:off x="0" y="1916113"/>
          <a:ext cx="2563813" cy="3168650"/>
        </p:xfrm>
        <a:graphic>
          <a:graphicData uri="http://schemas.openxmlformats.org/presentationml/2006/ole">
            <p:oleObj spid="_x0000_s17411" name="GraphC" r:id="rId4" imgW="2981325" imgH="3686175" progId="GraphCtrl.Document">
              <p:embed/>
            </p:oleObj>
          </a:graphicData>
        </a:graphic>
      </p:graphicFrame>
      <p:graphicFrame>
        <p:nvGraphicFramePr>
          <p:cNvPr id="17412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7092950" y="765175"/>
          <a:ext cx="1296988" cy="1031875"/>
        </p:xfrm>
        <a:graphic>
          <a:graphicData uri="http://schemas.openxmlformats.org/presentationml/2006/ole">
            <p:oleObj spid="_x0000_s17412" name="Формула" r:id="rId5" imgW="495085" imgH="393529" progId="Equation.3">
              <p:embed/>
            </p:oleObj>
          </a:graphicData>
        </a:graphic>
      </p:graphicFrame>
      <p:sp>
        <p:nvSpPr>
          <p:cNvPr id="17422" name="Rectangle 12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23" name="Rectangle 13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190" name="Object 14"/>
          <p:cNvGraphicFramePr>
            <a:graphicFrameLocks noChangeAspect="1"/>
          </p:cNvGraphicFramePr>
          <p:nvPr/>
        </p:nvGraphicFramePr>
        <p:xfrm>
          <a:off x="6583363" y="3573463"/>
          <a:ext cx="2560637" cy="2808287"/>
        </p:xfrm>
        <a:graphic>
          <a:graphicData uri="http://schemas.openxmlformats.org/presentationml/2006/ole">
            <p:oleObj spid="_x0000_s17413" name="GraphC" r:id="rId6" imgW="2933700" imgH="3638550" progId="GraphCtrl.Document">
              <p:embed/>
            </p:oleObj>
          </a:graphicData>
        </a:graphic>
      </p:graphicFrame>
      <p:sp>
        <p:nvSpPr>
          <p:cNvPr id="50191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48038" y="6237288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50192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725" y="5084763"/>
            <a:ext cx="576263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50193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96188" y="6237288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4</a:t>
            </a:r>
          </a:p>
        </p:txBody>
      </p:sp>
      <p:graphicFrame>
        <p:nvGraphicFramePr>
          <p:cNvPr id="50194" name="Object 18"/>
          <p:cNvGraphicFramePr>
            <a:graphicFrameLocks noChangeAspect="1"/>
          </p:cNvGraphicFramePr>
          <p:nvPr>
            <p:ph sz="half" idx="1"/>
          </p:nvPr>
        </p:nvGraphicFramePr>
        <p:xfrm>
          <a:off x="4500563" y="1844675"/>
          <a:ext cx="2554287" cy="3168650"/>
        </p:xfrm>
        <a:graphic>
          <a:graphicData uri="http://schemas.openxmlformats.org/presentationml/2006/ole">
            <p:oleObj spid="_x0000_s17414" name="GraphC" r:id="rId7" imgW="2933700" imgH="3638550" progId="GraphCtrl.Document">
              <p:embed/>
            </p:oleObj>
          </a:graphicData>
        </a:graphic>
      </p:graphicFrame>
      <p:sp>
        <p:nvSpPr>
          <p:cNvPr id="19" name="AutoShape 52"/>
          <p:cNvSpPr>
            <a:spLocks noChangeArrowheads="1"/>
          </p:cNvSpPr>
          <p:nvPr/>
        </p:nvSpPr>
        <p:spPr bwMode="auto">
          <a:xfrm>
            <a:off x="1619250" y="5805488"/>
            <a:ext cx="1944688" cy="720725"/>
          </a:xfrm>
          <a:prstGeom prst="wedgeEllipseCallout">
            <a:avLst>
              <a:gd name="adj1" fmla="val -58514"/>
              <a:gd name="adj2" fmla="val -88764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17428" name="Номер слайда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505E78-AC27-4726-99A6-59AB04F842F7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01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0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0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0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2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142875" y="500063"/>
            <a:ext cx="8786813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Согласно кодификатора требований к уровню подготовки обучающихся, </a:t>
            </a:r>
          </a:p>
          <a:p>
            <a:pPr algn="ctr"/>
            <a:r>
              <a:rPr lang="ru-RU" sz="2800" b="1"/>
              <a:t>выпускники 9 класса должны уметь: </a:t>
            </a:r>
            <a:endParaRPr lang="ru-RU" sz="2800"/>
          </a:p>
          <a:p>
            <a:pPr>
              <a:buFontTx/>
              <a:buChar char="-"/>
            </a:pPr>
            <a:r>
              <a:rPr lang="ru-RU" sz="2800"/>
              <a:t>выполнять задания на сопоставление графиков   </a:t>
            </a:r>
          </a:p>
          <a:p>
            <a:r>
              <a:rPr lang="ru-RU" sz="2800"/>
              <a:t>  функций и их формул; </a:t>
            </a:r>
          </a:p>
          <a:p>
            <a:r>
              <a:rPr lang="ru-RU" sz="2800"/>
              <a:t>- знать особенности расположения в координатной плоскости графиков функций у=кх+в и у=к/х в зависимости значения коэффициентов, входящих в формулу, квадратичной функции в зависимости от знаков а и D и коэффициентов в,с.</a:t>
            </a:r>
          </a:p>
          <a:p>
            <a:endParaRPr lang="ru-RU"/>
          </a:p>
        </p:txBody>
      </p:sp>
      <p:sp>
        <p:nvSpPr>
          <p:cNvPr id="2969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511CBA-4CEE-4521-9844-6CFE41C34538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2"/>
          <p:cNvSpPr>
            <a:spLocks noChangeArrowheads="1"/>
          </p:cNvSpPr>
          <p:nvPr/>
        </p:nvSpPr>
        <p:spPr bwMode="auto">
          <a:xfrm>
            <a:off x="214313" y="260350"/>
            <a:ext cx="8750300" cy="15128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      </a:t>
            </a:r>
            <a:r>
              <a:rPr lang="ru-RU" sz="2400"/>
              <a:t>На одном из рисунков изображен график </a:t>
            </a:r>
            <a:endParaRPr lang="en-US" sz="2400"/>
          </a:p>
          <a:p>
            <a:r>
              <a:rPr lang="en-US" sz="2400"/>
              <a:t>                 </a:t>
            </a:r>
            <a:r>
              <a:rPr lang="ru-RU" sz="2400"/>
              <a:t>    функции</a:t>
            </a:r>
            <a:r>
              <a:rPr lang="en-US" sz="2400"/>
              <a:t>   </a:t>
            </a:r>
          </a:p>
          <a:p>
            <a:r>
              <a:rPr lang="en-US" sz="2400"/>
              <a:t> </a:t>
            </a:r>
            <a:r>
              <a:rPr lang="ru-RU" sz="2400"/>
              <a:t>          Укажите номер этого рисунка. </a:t>
            </a:r>
          </a:p>
        </p:txBody>
      </p:sp>
      <p:sp>
        <p:nvSpPr>
          <p:cNvPr id="5120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5013325"/>
            <a:ext cx="576263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51215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3141663"/>
            <a:ext cx="576263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51216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725" y="4941888"/>
            <a:ext cx="576263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51217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51725" y="3141663"/>
            <a:ext cx="576263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4</a:t>
            </a:r>
          </a:p>
        </p:txBody>
      </p:sp>
      <p:graphicFrame>
        <p:nvGraphicFramePr>
          <p:cNvPr id="51221" name="Object 21"/>
          <p:cNvGraphicFramePr>
            <a:graphicFrameLocks noChangeAspect="1"/>
          </p:cNvGraphicFramePr>
          <p:nvPr/>
        </p:nvGraphicFramePr>
        <p:xfrm>
          <a:off x="0" y="1844675"/>
          <a:ext cx="2876550" cy="2952750"/>
        </p:xfrm>
        <a:graphic>
          <a:graphicData uri="http://schemas.openxmlformats.org/presentationml/2006/ole">
            <p:oleObj spid="_x0000_s18434" name="GraphC" r:id="rId3" imgW="3571875" imgH="3667125" progId="GraphCtrl.Document">
              <p:embed/>
            </p:oleObj>
          </a:graphicData>
        </a:graphic>
      </p:graphicFrame>
      <p:graphicFrame>
        <p:nvGraphicFramePr>
          <p:cNvPr id="51223" name="Object 23"/>
          <p:cNvGraphicFramePr>
            <a:graphicFrameLocks noChangeAspect="1"/>
          </p:cNvGraphicFramePr>
          <p:nvPr/>
        </p:nvGraphicFramePr>
        <p:xfrm>
          <a:off x="1979613" y="3644900"/>
          <a:ext cx="2989262" cy="3068638"/>
        </p:xfrm>
        <a:graphic>
          <a:graphicData uri="http://schemas.openxmlformats.org/presentationml/2006/ole">
            <p:oleObj spid="_x0000_s18435" name="GraphC" r:id="rId4" imgW="3571875" imgH="3667125" progId="GraphCtrl.Document">
              <p:embed/>
            </p:oleObj>
          </a:graphicData>
        </a:graphic>
      </p:graphicFrame>
      <p:graphicFrame>
        <p:nvGraphicFramePr>
          <p:cNvPr id="51227" name="Object 27"/>
          <p:cNvGraphicFramePr>
            <a:graphicFrameLocks noChangeAspect="1"/>
          </p:cNvGraphicFramePr>
          <p:nvPr/>
        </p:nvGraphicFramePr>
        <p:xfrm>
          <a:off x="6338888" y="3789363"/>
          <a:ext cx="2805112" cy="2879725"/>
        </p:xfrm>
        <a:graphic>
          <a:graphicData uri="http://schemas.openxmlformats.org/presentationml/2006/ole">
            <p:oleObj spid="_x0000_s18436" name="GraphC" r:id="rId5" imgW="3571875" imgH="3667125" progId="GraphCtrl.Document">
              <p:embed/>
            </p:oleObj>
          </a:graphicData>
        </a:graphic>
      </p:graphicFrame>
      <p:graphicFrame>
        <p:nvGraphicFramePr>
          <p:cNvPr id="51229" name="Object 29"/>
          <p:cNvGraphicFramePr>
            <a:graphicFrameLocks noChangeAspect="1"/>
          </p:cNvGraphicFramePr>
          <p:nvPr>
            <p:ph sz="half" idx="2"/>
          </p:nvPr>
        </p:nvGraphicFramePr>
        <p:xfrm>
          <a:off x="4284663" y="1844675"/>
          <a:ext cx="2944812" cy="3024188"/>
        </p:xfrm>
        <a:graphic>
          <a:graphicData uri="http://schemas.openxmlformats.org/presentationml/2006/ole">
            <p:oleObj spid="_x0000_s18437" name="GraphC" r:id="rId6" imgW="3571875" imgH="3667125" progId="GraphCtrl.Document">
              <p:embed/>
            </p:oleObj>
          </a:graphicData>
        </a:graphic>
      </p:graphicFrame>
      <p:sp>
        <p:nvSpPr>
          <p:cNvPr id="18445" name="Rectangle 3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438" name="Object 32"/>
          <p:cNvGraphicFramePr>
            <a:graphicFrameLocks noChangeAspect="1"/>
          </p:cNvGraphicFramePr>
          <p:nvPr/>
        </p:nvGraphicFramePr>
        <p:xfrm>
          <a:off x="5364163" y="692150"/>
          <a:ext cx="2449512" cy="593725"/>
        </p:xfrm>
        <a:graphic>
          <a:graphicData uri="http://schemas.openxmlformats.org/presentationml/2006/ole">
            <p:oleObj spid="_x0000_s18438" name="‘ормула" r:id="rId7" imgW="939800" imgH="228600" progId="Equation.3">
              <p:embed/>
            </p:oleObj>
          </a:graphicData>
        </a:graphic>
      </p:graphicFrame>
      <p:sp>
        <p:nvSpPr>
          <p:cNvPr id="14" name="AutoShape 52"/>
          <p:cNvSpPr>
            <a:spLocks noChangeArrowheads="1"/>
          </p:cNvSpPr>
          <p:nvPr/>
        </p:nvSpPr>
        <p:spPr bwMode="auto">
          <a:xfrm>
            <a:off x="4500563" y="5949950"/>
            <a:ext cx="1944687" cy="720725"/>
          </a:xfrm>
          <a:prstGeom prst="wedgeEllipseCallout">
            <a:avLst>
              <a:gd name="adj1" fmla="val -1046"/>
              <a:gd name="adj2" fmla="val -166301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18447" name="Номер слайда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8ED22-DBD2-4E1C-AC84-B06935579B0C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0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1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1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1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12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16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214313" y="214313"/>
            <a:ext cx="8501062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kumimoji="1" lang="ru-RU" sz="2400" dirty="0"/>
              <a:t>На рисунке изображены графики функций вида </a:t>
            </a:r>
            <a:r>
              <a:rPr kumimoji="1" lang="ru-RU" sz="2400" i="1" dirty="0">
                <a:latin typeface="MathJax_Math"/>
              </a:rPr>
              <a:t>y</a:t>
            </a:r>
            <a:r>
              <a:rPr kumimoji="1" lang="ru-RU" sz="2400" dirty="0">
                <a:latin typeface="MathJax_Main"/>
              </a:rPr>
              <a:t>=</a:t>
            </a:r>
            <a:r>
              <a:rPr kumimoji="1" lang="ru-RU" sz="2400" i="1" dirty="0">
                <a:latin typeface="MathJax_Math"/>
              </a:rPr>
              <a:t>ax</a:t>
            </a:r>
            <a:r>
              <a:rPr kumimoji="1" lang="ru-RU" sz="2400" dirty="0">
                <a:latin typeface="MathJax_Main"/>
              </a:rPr>
              <a:t>2</a:t>
            </a:r>
            <a:r>
              <a:rPr kumimoji="1" lang="ru-RU" sz="2400" dirty="0">
                <a:latin typeface="STIXGeneral"/>
              </a:rPr>
              <a:t>​</a:t>
            </a:r>
            <a:r>
              <a:rPr kumimoji="1" lang="ru-RU" sz="2400" dirty="0">
                <a:latin typeface="MathJax_Main"/>
              </a:rPr>
              <a:t>+</a:t>
            </a:r>
            <a:r>
              <a:rPr kumimoji="1" lang="ru-RU" sz="2400" i="1" dirty="0" err="1">
                <a:latin typeface="MathJax_Math"/>
              </a:rPr>
              <a:t>bx</a:t>
            </a:r>
            <a:r>
              <a:rPr kumimoji="1" lang="ru-RU" sz="2400" dirty="0" err="1">
                <a:latin typeface="MathJax_Main"/>
              </a:rPr>
              <a:t>+</a:t>
            </a:r>
            <a:r>
              <a:rPr kumimoji="1" lang="ru-RU" sz="2400" i="1" dirty="0" err="1">
                <a:latin typeface="MathJax_Math"/>
              </a:rPr>
              <a:t>c</a:t>
            </a:r>
            <a:r>
              <a:rPr kumimoji="1" lang="ru-RU" sz="2400" dirty="0"/>
              <a:t>. Установите соответствие между графиками функций и знаками коэффициентов </a:t>
            </a:r>
            <a:r>
              <a:rPr kumimoji="1" lang="ru-RU" sz="2400" i="1" dirty="0" err="1">
                <a:latin typeface="MathJax_Math"/>
              </a:rPr>
              <a:t>a</a:t>
            </a:r>
            <a:r>
              <a:rPr kumimoji="1" lang="ru-RU" sz="2400" dirty="0"/>
              <a:t> и </a:t>
            </a:r>
            <a:r>
              <a:rPr kumimoji="1" lang="ru-RU" sz="2400" i="1" dirty="0" err="1">
                <a:latin typeface="MathJax_Math"/>
              </a:rPr>
              <a:t>c</a:t>
            </a:r>
            <a:r>
              <a:rPr kumimoji="1" lang="ru-RU" sz="2400" dirty="0"/>
              <a:t>. </a:t>
            </a:r>
          </a:p>
        </p:txBody>
      </p:sp>
      <p:pic>
        <p:nvPicPr>
          <p:cNvPr id="30723" name="Picture 3" descr="http://opengia.ru/resources/0264AFF385C6AD6B40F704459E23DB39-GMA2014050314-xs3qvrsrc5DA52D92B072A04A4C155040C7B9E4CF-1-1398232674/repr-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643063"/>
            <a:ext cx="3008313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7" descr="http://opengia.ru/resources/0264AFF385C6AD6B40F704459E23DB39-GMA2014050314-xs3qvrsrcD96A5EBC734AB9194825E22F8CD41B14-1-1398232676/repr-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2060575"/>
            <a:ext cx="2544763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9" descr="http://opengia.ru/resources/0264AFF385C6AD6B40F704459E23DB39-GMA2014050314-xs3qvrsrc4B60E0EE437F960742C4A3600C83FDE6-1-1398232678/repr-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0" y="2143125"/>
            <a:ext cx="2571750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Box 6"/>
          <p:cNvSpPr txBox="1">
            <a:spLocks noChangeArrowheads="1"/>
          </p:cNvSpPr>
          <p:nvPr/>
        </p:nvSpPr>
        <p:spPr bwMode="auto">
          <a:xfrm>
            <a:off x="571500" y="1571625"/>
            <a:ext cx="39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А</a:t>
            </a:r>
          </a:p>
        </p:txBody>
      </p:sp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3500438" y="1643063"/>
            <a:ext cx="390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В</a:t>
            </a:r>
          </a:p>
        </p:txBody>
      </p:sp>
      <p:sp>
        <p:nvSpPr>
          <p:cNvPr id="30728" name="TextBox 9"/>
          <p:cNvSpPr txBox="1">
            <a:spLocks noChangeArrowheads="1"/>
          </p:cNvSpPr>
          <p:nvPr/>
        </p:nvSpPr>
        <p:spPr bwMode="auto">
          <a:xfrm>
            <a:off x="6215063" y="1714500"/>
            <a:ext cx="407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С</a:t>
            </a:r>
          </a:p>
        </p:txBody>
      </p:sp>
      <p:sp>
        <p:nvSpPr>
          <p:cNvPr id="30729" name="Rectangle 10"/>
          <p:cNvSpPr>
            <a:spLocks noChangeArrowheads="1"/>
          </p:cNvSpPr>
          <p:nvPr/>
        </p:nvSpPr>
        <p:spPr bwMode="auto">
          <a:xfrm>
            <a:off x="0" y="0"/>
            <a:ext cx="4429125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kumimoji="1" lang="ru-RU"/>
          </a:p>
          <a:p>
            <a:pPr eaLnBrk="0" hangingPunct="0"/>
            <a:endParaRPr kumimoji="1" lang="ru-RU"/>
          </a:p>
          <a:p>
            <a:pPr eaLnBrk="0" hangingPunct="0"/>
            <a:endParaRPr kumimoji="1" lang="ru-RU"/>
          </a:p>
          <a:p>
            <a:pPr eaLnBrk="0" hangingPunct="0"/>
            <a:endParaRPr kumimoji="1" lang="ru-RU"/>
          </a:p>
          <a:p>
            <a:pPr eaLnBrk="0" hangingPunct="0"/>
            <a:endParaRPr kumimoji="1" lang="ru-RU"/>
          </a:p>
          <a:p>
            <a:pPr eaLnBrk="0" hangingPunct="0"/>
            <a:endParaRPr kumimoji="1" lang="ru-RU"/>
          </a:p>
          <a:p>
            <a:pPr eaLnBrk="0" hangingPunct="0"/>
            <a:endParaRPr kumimoji="1" lang="ru-RU"/>
          </a:p>
          <a:p>
            <a:pPr eaLnBrk="0" hangingPunct="0"/>
            <a:endParaRPr kumimoji="1" lang="ru-RU"/>
          </a:p>
          <a:p>
            <a:pPr eaLnBrk="0" hangingPunct="0"/>
            <a:endParaRPr kumimoji="1" lang="ru-RU"/>
          </a:p>
          <a:p>
            <a:pPr eaLnBrk="0" hangingPunct="0"/>
            <a:endParaRPr kumimoji="1" lang="ru-RU"/>
          </a:p>
          <a:p>
            <a:pPr eaLnBrk="0" hangingPunct="0"/>
            <a:endParaRPr kumimoji="1" lang="ru-RU"/>
          </a:p>
          <a:p>
            <a:pPr eaLnBrk="0" hangingPunct="0"/>
            <a:endParaRPr kumimoji="1" lang="ru-RU"/>
          </a:p>
          <a:p>
            <a:pPr eaLnBrk="0" hangingPunct="0"/>
            <a:endParaRPr kumimoji="1" lang="ru-RU"/>
          </a:p>
          <a:p>
            <a:pPr eaLnBrk="0" hangingPunct="0"/>
            <a:endParaRPr kumimoji="1" lang="ru-RU"/>
          </a:p>
          <a:p>
            <a:pPr eaLnBrk="0" hangingPunct="0"/>
            <a:endParaRPr kumimoji="1" lang="ru-RU"/>
          </a:p>
          <a:p>
            <a:pPr eaLnBrk="0" hangingPunct="0"/>
            <a:endParaRPr kumimoji="1" lang="ru-RU"/>
          </a:p>
          <a:p>
            <a:pPr eaLnBrk="0" hangingPunct="0"/>
            <a:r>
              <a:rPr kumimoji="1" lang="ru-RU" sz="2400"/>
              <a:t>КОЭФФИЦИЕНТЫ</a:t>
            </a:r>
          </a:p>
          <a:p>
            <a:pPr lvl="1" eaLnBrk="0" hangingPunct="0"/>
            <a:r>
              <a:rPr kumimoji="1" lang="ru-RU" sz="2800" b="1"/>
              <a:t>1)   </a:t>
            </a:r>
            <a:r>
              <a:rPr kumimoji="1" lang="ru-RU" sz="2800" b="1" i="1">
                <a:latin typeface="MathJax_Math"/>
              </a:rPr>
              <a:t>a</a:t>
            </a:r>
            <a:r>
              <a:rPr kumimoji="1" lang="ru-RU" sz="2800" b="1">
                <a:latin typeface="MathJax_Main"/>
              </a:rPr>
              <a:t>&lt;0, </a:t>
            </a:r>
            <a:r>
              <a:rPr kumimoji="1" lang="ru-RU" sz="2800" b="1"/>
              <a:t> </a:t>
            </a:r>
            <a:r>
              <a:rPr kumimoji="1" lang="ru-RU" sz="2800" b="1" i="1">
                <a:latin typeface="MathJax_Math"/>
              </a:rPr>
              <a:t>c</a:t>
            </a:r>
            <a:r>
              <a:rPr kumimoji="1" lang="ru-RU" sz="2800" b="1">
                <a:latin typeface="MathJax_Main"/>
              </a:rPr>
              <a:t>&gt;0</a:t>
            </a:r>
            <a:endParaRPr kumimoji="1" lang="ru-RU" sz="2800" b="1"/>
          </a:p>
          <a:p>
            <a:pPr lvl="1" eaLnBrk="0" hangingPunct="0"/>
            <a:r>
              <a:rPr kumimoji="1" lang="ru-RU" sz="2800" b="1"/>
              <a:t>2)   </a:t>
            </a:r>
            <a:r>
              <a:rPr kumimoji="1" lang="ru-RU" sz="2800" b="1" i="1">
                <a:latin typeface="MathJax_Math"/>
              </a:rPr>
              <a:t>a</a:t>
            </a:r>
            <a:r>
              <a:rPr kumimoji="1" lang="ru-RU" sz="2800" b="1">
                <a:latin typeface="MathJax_Main"/>
              </a:rPr>
              <a:t>&lt;0, </a:t>
            </a:r>
            <a:r>
              <a:rPr kumimoji="1" lang="ru-RU" sz="2800" b="1"/>
              <a:t> </a:t>
            </a:r>
            <a:r>
              <a:rPr kumimoji="1" lang="ru-RU" sz="2800" b="1" i="1">
                <a:latin typeface="MathJax_Math"/>
              </a:rPr>
              <a:t>c</a:t>
            </a:r>
            <a:r>
              <a:rPr kumimoji="1" lang="ru-RU" sz="2800" b="1">
                <a:latin typeface="MathJax_Main"/>
              </a:rPr>
              <a:t>&lt;0</a:t>
            </a:r>
            <a:endParaRPr kumimoji="1" lang="ru-RU" sz="2800" b="1"/>
          </a:p>
          <a:p>
            <a:pPr lvl="1" eaLnBrk="0" hangingPunct="0"/>
            <a:r>
              <a:rPr kumimoji="1" lang="ru-RU" sz="2800" b="1"/>
              <a:t>3)   </a:t>
            </a:r>
            <a:r>
              <a:rPr kumimoji="1" lang="ru-RU" sz="2800" b="1" i="1">
                <a:latin typeface="MathJax_Math"/>
              </a:rPr>
              <a:t>a</a:t>
            </a:r>
            <a:r>
              <a:rPr kumimoji="1" lang="ru-RU" sz="2800" b="1">
                <a:latin typeface="MathJax_Main"/>
              </a:rPr>
              <a:t>&gt;0, </a:t>
            </a:r>
            <a:r>
              <a:rPr kumimoji="1" lang="ru-RU" sz="2800" b="1"/>
              <a:t> </a:t>
            </a:r>
            <a:r>
              <a:rPr kumimoji="1" lang="ru-RU" sz="2800" b="1" i="1">
                <a:latin typeface="MathJax_Math"/>
              </a:rPr>
              <a:t>c</a:t>
            </a:r>
            <a:r>
              <a:rPr kumimoji="1" lang="ru-RU" sz="2800" b="1">
                <a:latin typeface="MathJax_Main"/>
              </a:rPr>
              <a:t>&lt;0</a:t>
            </a:r>
            <a:endParaRPr kumimoji="1" lang="ru-RU" sz="2800" b="1"/>
          </a:p>
          <a:p>
            <a:pPr lvl="1" eaLnBrk="0" hangingPunct="0"/>
            <a:r>
              <a:rPr kumimoji="1" lang="ru-RU" sz="2800" b="1"/>
              <a:t>4)   </a:t>
            </a:r>
            <a:r>
              <a:rPr kumimoji="1" lang="ru-RU" sz="2800" b="1" i="1">
                <a:latin typeface="MathJax_Math"/>
              </a:rPr>
              <a:t>a</a:t>
            </a:r>
            <a:r>
              <a:rPr kumimoji="1" lang="ru-RU" sz="2800" b="1">
                <a:latin typeface="MathJax_Main"/>
              </a:rPr>
              <a:t>&gt;0, </a:t>
            </a:r>
            <a:r>
              <a:rPr kumimoji="1" lang="ru-RU" sz="2800" b="1"/>
              <a:t> </a:t>
            </a:r>
            <a:r>
              <a:rPr kumimoji="1" lang="ru-RU" sz="2800" b="1" i="1">
                <a:latin typeface="MathJax_Math"/>
              </a:rPr>
              <a:t>c</a:t>
            </a:r>
            <a:r>
              <a:rPr kumimoji="1" lang="ru-RU" sz="2800" b="1">
                <a:latin typeface="MathJax_Main"/>
              </a:rPr>
              <a:t>&gt;0</a:t>
            </a:r>
            <a:endParaRPr kumimoji="1" lang="ru-RU" sz="2800" b="1"/>
          </a:p>
          <a:p>
            <a:pPr eaLnBrk="0" hangingPunct="0"/>
            <a:endParaRPr kumimoji="1"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156325" y="5516563"/>
          <a:ext cx="235745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156325" y="5516563"/>
          <a:ext cx="235745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156325" y="5589588"/>
          <a:ext cx="235745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227763" y="5516563"/>
          <a:ext cx="235745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86" name="Номер слайда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06E0F8-DF19-4DC1-9F72-58C13B6F606C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EC8B03-C217-4F5A-BCDF-7C1EDAA900A3}" type="slidenum">
              <a:rPr lang="ru-RU" smtClean="0">
                <a:solidFill>
                  <a:srgbClr val="898989"/>
                </a:solidFill>
                <a:latin typeface="Calibri" pitchFamily="34" charset="0"/>
              </a:rPr>
              <a:pPr/>
              <a:t>22</a:t>
            </a:fld>
            <a:endParaRPr 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grpSp>
        <p:nvGrpSpPr>
          <p:cNvPr id="19460" name="Группа 12"/>
          <p:cNvGrpSpPr>
            <a:grpSpLocks/>
          </p:cNvGrpSpPr>
          <p:nvPr/>
        </p:nvGrpSpPr>
        <p:grpSpPr bwMode="auto">
          <a:xfrm>
            <a:off x="571500" y="785813"/>
            <a:ext cx="7500938" cy="5643562"/>
            <a:chOff x="1428728" y="1142984"/>
            <a:chExt cx="6072188" cy="4929187"/>
          </a:xfrm>
        </p:grpSpPr>
        <p:pic>
          <p:nvPicPr>
            <p:cNvPr id="19507" name="Picture 2" descr="G:\мама учёба\Школа\предмет\сетка.jpg"/>
            <p:cNvPicPr>
              <a:picLocks noChangeAspect="1" noChangeArrowheads="1"/>
            </p:cNvPicPr>
            <p:nvPr/>
          </p:nvPicPr>
          <p:blipFill>
            <a:blip r:embed="rId3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1428728" y="1142984"/>
              <a:ext cx="6072188" cy="4929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Прямая со стрелкой 6"/>
            <p:cNvCxnSpPr/>
            <p:nvPr/>
          </p:nvCxnSpPr>
          <p:spPr>
            <a:xfrm>
              <a:off x="1571377" y="3673438"/>
              <a:ext cx="5786891" cy="138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09" name="TextBox 9"/>
            <p:cNvSpPr txBox="1">
              <a:spLocks noChangeArrowheads="1"/>
            </p:cNvSpPr>
            <p:nvPr/>
          </p:nvSpPr>
          <p:spPr bwMode="auto">
            <a:xfrm>
              <a:off x="4571978" y="1142984"/>
              <a:ext cx="214313" cy="322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У</a:t>
              </a:r>
            </a:p>
          </p:txBody>
        </p:sp>
        <p:sp>
          <p:nvSpPr>
            <p:cNvPr id="19510" name="TextBox 10"/>
            <p:cNvSpPr txBox="1">
              <a:spLocks noChangeArrowheads="1"/>
            </p:cNvSpPr>
            <p:nvPr/>
          </p:nvSpPr>
          <p:spPr bwMode="auto">
            <a:xfrm>
              <a:off x="7143728" y="3714734"/>
              <a:ext cx="214313" cy="322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Х</a:t>
              </a:r>
            </a:p>
          </p:txBody>
        </p:sp>
        <p:sp>
          <p:nvSpPr>
            <p:cNvPr id="19511" name="TextBox 11"/>
            <p:cNvSpPr txBox="1">
              <a:spLocks noChangeArrowheads="1"/>
            </p:cNvSpPr>
            <p:nvPr/>
          </p:nvSpPr>
          <p:spPr bwMode="auto">
            <a:xfrm>
              <a:off x="4643416" y="3643296"/>
              <a:ext cx="214312" cy="268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19512" name="TextBox 12"/>
            <p:cNvSpPr txBox="1">
              <a:spLocks noChangeArrowheads="1"/>
            </p:cNvSpPr>
            <p:nvPr/>
          </p:nvSpPr>
          <p:spPr bwMode="auto">
            <a:xfrm>
              <a:off x="4571978" y="3286109"/>
              <a:ext cx="214313" cy="268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>
                  <a:latin typeface="Calibri" pitchFamily="34" charset="0"/>
                </a:rPr>
                <a:t>1</a:t>
              </a: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 rot="5400000" flipH="1" flipV="1">
              <a:off x="2249657" y="3606985"/>
              <a:ext cx="4644945" cy="257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Полилиния 17"/>
          <p:cNvSpPr/>
          <p:nvPr/>
        </p:nvSpPr>
        <p:spPr>
          <a:xfrm>
            <a:off x="2462213" y="2624138"/>
            <a:ext cx="1412875" cy="2363787"/>
          </a:xfrm>
          <a:custGeom>
            <a:avLst/>
            <a:gdLst>
              <a:gd name="connsiteX0" fmla="*/ 0 w 1702051"/>
              <a:gd name="connsiteY0" fmla="*/ 2364463 h 2364463"/>
              <a:gd name="connsiteX1" fmla="*/ 298764 w 1702051"/>
              <a:gd name="connsiteY1" fmla="*/ 1051711 h 2364463"/>
              <a:gd name="connsiteX2" fmla="*/ 570368 w 1702051"/>
              <a:gd name="connsiteY2" fmla="*/ 264059 h 2364463"/>
              <a:gd name="connsiteX3" fmla="*/ 860079 w 1702051"/>
              <a:gd name="connsiteY3" fmla="*/ 1509 h 2364463"/>
              <a:gd name="connsiteX4" fmla="*/ 1131683 w 1702051"/>
              <a:gd name="connsiteY4" fmla="*/ 273113 h 2364463"/>
              <a:gd name="connsiteX5" fmla="*/ 1412340 w 1702051"/>
              <a:gd name="connsiteY5" fmla="*/ 1078871 h 2364463"/>
              <a:gd name="connsiteX6" fmla="*/ 1702051 w 1702051"/>
              <a:gd name="connsiteY6" fmla="*/ 2364463 h 2364463"/>
              <a:gd name="connsiteX0" fmla="*/ 0 w 1412340"/>
              <a:gd name="connsiteY0" fmla="*/ 2364463 h 2364463"/>
              <a:gd name="connsiteX1" fmla="*/ 298764 w 1412340"/>
              <a:gd name="connsiteY1" fmla="*/ 1051711 h 2364463"/>
              <a:gd name="connsiteX2" fmla="*/ 570368 w 1412340"/>
              <a:gd name="connsiteY2" fmla="*/ 264059 h 2364463"/>
              <a:gd name="connsiteX3" fmla="*/ 860079 w 1412340"/>
              <a:gd name="connsiteY3" fmla="*/ 1509 h 2364463"/>
              <a:gd name="connsiteX4" fmla="*/ 1131683 w 1412340"/>
              <a:gd name="connsiteY4" fmla="*/ 273113 h 2364463"/>
              <a:gd name="connsiteX5" fmla="*/ 1412340 w 1412340"/>
              <a:gd name="connsiteY5" fmla="*/ 1078871 h 236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2340" h="2364463">
                <a:moveTo>
                  <a:pt x="0" y="2364463"/>
                </a:moveTo>
                <a:cubicBezTo>
                  <a:pt x="101851" y="1883120"/>
                  <a:pt x="203703" y="1401778"/>
                  <a:pt x="298764" y="1051711"/>
                </a:cubicBezTo>
                <a:cubicBezTo>
                  <a:pt x="393825" y="701644"/>
                  <a:pt x="476816" y="439093"/>
                  <a:pt x="570368" y="264059"/>
                </a:cubicBezTo>
                <a:cubicBezTo>
                  <a:pt x="663921" y="89025"/>
                  <a:pt x="766527" y="0"/>
                  <a:pt x="860079" y="1509"/>
                </a:cubicBezTo>
                <a:cubicBezTo>
                  <a:pt x="953631" y="3018"/>
                  <a:pt x="1039639" y="93553"/>
                  <a:pt x="1131683" y="273113"/>
                </a:cubicBezTo>
                <a:cubicBezTo>
                  <a:pt x="1223727" y="452673"/>
                  <a:pt x="1317279" y="730313"/>
                  <a:pt x="1412340" y="1078871"/>
                </a:cubicBezTo>
              </a:path>
            </a:pathLst>
          </a:cu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3884613" y="1322388"/>
            <a:ext cx="1411287" cy="2352675"/>
          </a:xfrm>
          <a:custGeom>
            <a:avLst/>
            <a:gdLst>
              <a:gd name="connsiteX0" fmla="*/ 0 w 1412340"/>
              <a:gd name="connsiteY0" fmla="*/ 2353901 h 2353901"/>
              <a:gd name="connsiteX1" fmla="*/ 280657 w 1412340"/>
              <a:gd name="connsiteY1" fmla="*/ 1050202 h 2353901"/>
              <a:gd name="connsiteX2" fmla="*/ 570368 w 1412340"/>
              <a:gd name="connsiteY2" fmla="*/ 262550 h 2353901"/>
              <a:gd name="connsiteX3" fmla="*/ 841972 w 1412340"/>
              <a:gd name="connsiteY3" fmla="*/ 0 h 2353901"/>
              <a:gd name="connsiteX4" fmla="*/ 1131683 w 1412340"/>
              <a:gd name="connsiteY4" fmla="*/ 262550 h 2353901"/>
              <a:gd name="connsiteX5" fmla="*/ 1412340 w 1412340"/>
              <a:gd name="connsiteY5" fmla="*/ 1032095 h 235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2340" h="2353901">
                <a:moveTo>
                  <a:pt x="0" y="2353901"/>
                </a:moveTo>
                <a:cubicBezTo>
                  <a:pt x="92798" y="1876330"/>
                  <a:pt x="185596" y="1398760"/>
                  <a:pt x="280657" y="1050202"/>
                </a:cubicBezTo>
                <a:cubicBezTo>
                  <a:pt x="375718" y="701644"/>
                  <a:pt x="476816" y="437584"/>
                  <a:pt x="570368" y="262550"/>
                </a:cubicBezTo>
                <a:cubicBezTo>
                  <a:pt x="663921" y="87516"/>
                  <a:pt x="748420" y="0"/>
                  <a:pt x="841972" y="0"/>
                </a:cubicBezTo>
                <a:cubicBezTo>
                  <a:pt x="935524" y="0"/>
                  <a:pt x="1036622" y="90534"/>
                  <a:pt x="1131683" y="262550"/>
                </a:cubicBezTo>
                <a:cubicBezTo>
                  <a:pt x="1226744" y="434566"/>
                  <a:pt x="1319542" y="733330"/>
                  <a:pt x="1412340" y="1032095"/>
                </a:cubicBezTo>
              </a:path>
            </a:pathLst>
          </a:cu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287963" y="806450"/>
            <a:ext cx="1303337" cy="3408363"/>
          </a:xfrm>
          <a:custGeom>
            <a:avLst/>
            <a:gdLst>
              <a:gd name="connsiteX0" fmla="*/ 0 w 1303699"/>
              <a:gd name="connsiteY0" fmla="*/ 3132499 h 3413157"/>
              <a:gd name="connsiteX1" fmla="*/ 289711 w 1303699"/>
              <a:gd name="connsiteY1" fmla="*/ 3413157 h 3413157"/>
              <a:gd name="connsiteX2" fmla="*/ 570368 w 1303699"/>
              <a:gd name="connsiteY2" fmla="*/ 3132499 h 3413157"/>
              <a:gd name="connsiteX3" fmla="*/ 851026 w 1303699"/>
              <a:gd name="connsiteY3" fmla="*/ 2353901 h 3413157"/>
              <a:gd name="connsiteX4" fmla="*/ 1149790 w 1303699"/>
              <a:gd name="connsiteY4" fmla="*/ 1041149 h 3413157"/>
              <a:gd name="connsiteX5" fmla="*/ 1303699 w 1303699"/>
              <a:gd name="connsiteY5" fmla="*/ 0 h 3413157"/>
              <a:gd name="connsiteX0" fmla="*/ 0 w 1303699"/>
              <a:gd name="connsiteY0" fmla="*/ 3132499 h 3337622"/>
              <a:gd name="connsiteX1" fmla="*/ 284908 w 1303699"/>
              <a:gd name="connsiteY1" fmla="*/ 3337622 h 3337622"/>
              <a:gd name="connsiteX2" fmla="*/ 570368 w 1303699"/>
              <a:gd name="connsiteY2" fmla="*/ 3132499 h 3337622"/>
              <a:gd name="connsiteX3" fmla="*/ 851026 w 1303699"/>
              <a:gd name="connsiteY3" fmla="*/ 2353901 h 3337622"/>
              <a:gd name="connsiteX4" fmla="*/ 1149790 w 1303699"/>
              <a:gd name="connsiteY4" fmla="*/ 1041149 h 3337622"/>
              <a:gd name="connsiteX5" fmla="*/ 1303699 w 1303699"/>
              <a:gd name="connsiteY5" fmla="*/ 0 h 3337622"/>
              <a:gd name="connsiteX0" fmla="*/ 0 w 1303699"/>
              <a:gd name="connsiteY0" fmla="*/ 3132499 h 3409060"/>
              <a:gd name="connsiteX1" fmla="*/ 284908 w 1303699"/>
              <a:gd name="connsiteY1" fmla="*/ 3409060 h 3409060"/>
              <a:gd name="connsiteX2" fmla="*/ 570368 w 1303699"/>
              <a:gd name="connsiteY2" fmla="*/ 3132499 h 3409060"/>
              <a:gd name="connsiteX3" fmla="*/ 851026 w 1303699"/>
              <a:gd name="connsiteY3" fmla="*/ 2353901 h 3409060"/>
              <a:gd name="connsiteX4" fmla="*/ 1149790 w 1303699"/>
              <a:gd name="connsiteY4" fmla="*/ 1041149 h 3409060"/>
              <a:gd name="connsiteX5" fmla="*/ 1303699 w 1303699"/>
              <a:gd name="connsiteY5" fmla="*/ 0 h 340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3699" h="3409060">
                <a:moveTo>
                  <a:pt x="0" y="3132499"/>
                </a:moveTo>
                <a:cubicBezTo>
                  <a:pt x="97325" y="3272828"/>
                  <a:pt x="189847" y="3409060"/>
                  <a:pt x="284908" y="3409060"/>
                </a:cubicBezTo>
                <a:cubicBezTo>
                  <a:pt x="379969" y="3409060"/>
                  <a:pt x="476015" y="3308359"/>
                  <a:pt x="570368" y="3132499"/>
                </a:cubicBezTo>
                <a:cubicBezTo>
                  <a:pt x="664721" y="2956639"/>
                  <a:pt x="754456" y="2702459"/>
                  <a:pt x="851026" y="2353901"/>
                </a:cubicBezTo>
                <a:cubicBezTo>
                  <a:pt x="947596" y="2005343"/>
                  <a:pt x="1074345" y="1433466"/>
                  <a:pt x="1149790" y="1041149"/>
                </a:cubicBezTo>
                <a:cubicBezTo>
                  <a:pt x="1225236" y="648832"/>
                  <a:pt x="1264467" y="324416"/>
                  <a:pt x="1303699" y="0"/>
                </a:cubicBezTo>
              </a:path>
            </a:pathLst>
          </a:cu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Овал 20"/>
          <p:cNvSpPr>
            <a:spLocks noChangeAspect="1"/>
          </p:cNvSpPr>
          <p:nvPr/>
        </p:nvSpPr>
        <p:spPr>
          <a:xfrm>
            <a:off x="2411413" y="4929188"/>
            <a:ext cx="107950" cy="1079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>
            <a:spLocks noChangeAspect="1"/>
          </p:cNvSpPr>
          <p:nvPr/>
        </p:nvSpPr>
        <p:spPr>
          <a:xfrm>
            <a:off x="5214938" y="2286000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>
            <a:spLocks noChangeAspect="1"/>
          </p:cNvSpPr>
          <p:nvPr/>
        </p:nvSpPr>
        <p:spPr>
          <a:xfrm>
            <a:off x="5233988" y="3870325"/>
            <a:ext cx="107950" cy="1079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7" name="Прямоугольник 23"/>
          <p:cNvSpPr>
            <a:spLocks noChangeArrowheads="1"/>
          </p:cNvSpPr>
          <p:nvPr/>
        </p:nvSpPr>
        <p:spPr bwMode="auto">
          <a:xfrm>
            <a:off x="642938" y="285750"/>
            <a:ext cx="1216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sz="32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8" name="Прямоугольник 24"/>
          <p:cNvSpPr>
            <a:spLocks noChangeArrowheads="1"/>
          </p:cNvSpPr>
          <p:nvPr/>
        </p:nvSpPr>
        <p:spPr bwMode="auto">
          <a:xfrm>
            <a:off x="714375" y="1071563"/>
            <a:ext cx="8509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D(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>
              <a:latin typeface="Calibri" pitchFamily="34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 flipH="1">
            <a:off x="1878807" y="4283869"/>
            <a:ext cx="12239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 flipH="1">
            <a:off x="2427288" y="3887788"/>
            <a:ext cx="431800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>
            <a:off x="5196681" y="3761582"/>
            <a:ext cx="179387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 flipH="1">
            <a:off x="5302250" y="3941763"/>
            <a:ext cx="539750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 flipH="1">
            <a:off x="5731669" y="3798094"/>
            <a:ext cx="252412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>
            <a:off x="5490369" y="3906044"/>
            <a:ext cx="468312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>
            <a:off x="5195094" y="3906044"/>
            <a:ext cx="468312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-120000" flipH="1">
            <a:off x="3300413" y="2638425"/>
            <a:ext cx="36512" cy="104457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-120000" flipH="1">
            <a:off x="3132138" y="2735263"/>
            <a:ext cx="36512" cy="93662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-120000" flipH="1">
            <a:off x="3013075" y="2928938"/>
            <a:ext cx="36513" cy="75565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-120000" flipH="1">
            <a:off x="3446463" y="2700338"/>
            <a:ext cx="36512" cy="97155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-120000" flipH="1">
            <a:off x="3584575" y="3000375"/>
            <a:ext cx="36513" cy="68421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-240000" flipH="1">
            <a:off x="3703638" y="3222625"/>
            <a:ext cx="36512" cy="46672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-240000" flipH="1">
            <a:off x="2873375" y="3214688"/>
            <a:ext cx="36513" cy="46831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-180000" flipH="1">
            <a:off x="4014788" y="3000375"/>
            <a:ext cx="34925" cy="68421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-120000" flipH="1">
            <a:off x="4144963" y="2357438"/>
            <a:ext cx="36512" cy="131445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-120000" flipH="1">
            <a:off x="4295775" y="1979613"/>
            <a:ext cx="36513" cy="169227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-60000" flipH="1">
            <a:off x="4589463" y="1368425"/>
            <a:ext cx="36512" cy="230346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-60000" flipH="1">
            <a:off x="4859338" y="1403350"/>
            <a:ext cx="36512" cy="226853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-60000" flipH="1">
            <a:off x="4984750" y="1555750"/>
            <a:ext cx="36513" cy="212407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-60000" flipH="1">
            <a:off x="4716463" y="1331913"/>
            <a:ext cx="36512" cy="233997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-60000" flipH="1">
            <a:off x="5129213" y="1871663"/>
            <a:ext cx="36512" cy="180022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-60000" flipH="1">
            <a:off x="5265738" y="2357438"/>
            <a:ext cx="36512" cy="131445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-60000" flipH="1">
            <a:off x="4437063" y="1571625"/>
            <a:ext cx="36512" cy="210661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-240000" flipH="1">
            <a:off x="6113463" y="3143250"/>
            <a:ext cx="36512" cy="53975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-60000" flipH="1">
            <a:off x="6534150" y="1285875"/>
            <a:ext cx="36513" cy="239395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>
            <a:off x="5265738" y="2225675"/>
            <a:ext cx="288131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5400000">
            <a:off x="5427663" y="2232025"/>
            <a:ext cx="288131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5400000">
            <a:off x="5544344" y="2224882"/>
            <a:ext cx="2879725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5400000">
            <a:off x="5688806" y="2224882"/>
            <a:ext cx="2879725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5400000">
            <a:off x="5831681" y="2224882"/>
            <a:ext cx="2879725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5400000">
            <a:off x="5976144" y="2224882"/>
            <a:ext cx="2879725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rot="5400000">
            <a:off x="5552282" y="2801144"/>
            <a:ext cx="1746250" cy="158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5400000">
            <a:off x="5774531" y="3155157"/>
            <a:ext cx="1025525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Овал 55"/>
          <p:cNvSpPr>
            <a:spLocks noChangeAspect="1"/>
          </p:cNvSpPr>
          <p:nvPr/>
        </p:nvSpPr>
        <p:spPr>
          <a:xfrm>
            <a:off x="2428875" y="3635375"/>
            <a:ext cx="144463" cy="14446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 rot="5400000" flipH="1" flipV="1">
            <a:off x="5112544" y="1066007"/>
            <a:ext cx="20637" cy="5219700"/>
          </a:xfrm>
          <a:prstGeom prst="line">
            <a:avLst/>
          </a:prstGeom>
          <a:ln w="6350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11"/>
          <p:cNvSpPr txBox="1">
            <a:spLocks noChangeArrowheads="1"/>
          </p:cNvSpPr>
          <p:nvPr/>
        </p:nvSpPr>
        <p:spPr bwMode="auto">
          <a:xfrm>
            <a:off x="2286000" y="3357563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-7</a:t>
            </a:r>
          </a:p>
        </p:txBody>
      </p:sp>
      <p:graphicFrame>
        <p:nvGraphicFramePr>
          <p:cNvPr id="80" name="Object 2"/>
          <p:cNvGraphicFramePr>
            <a:graphicFrameLocks noChangeAspect="1"/>
          </p:cNvGraphicFramePr>
          <p:nvPr/>
        </p:nvGraphicFramePr>
        <p:xfrm>
          <a:off x="1571625" y="1108075"/>
          <a:ext cx="1847850" cy="428625"/>
        </p:xfrm>
        <a:graphic>
          <a:graphicData uri="http://schemas.openxmlformats.org/presentationml/2006/ole">
            <p:oleObj spid="_x0000_s19458" name="‘ормула" r:id="rId4" imgW="876300" imgH="203200" progId="Equation.3">
              <p:embed/>
            </p:oleObj>
          </a:graphicData>
        </a:graphic>
      </p:graphicFrame>
      <p:sp>
        <p:nvSpPr>
          <p:cNvPr id="67" name="Прямоугольник 66"/>
          <p:cNvSpPr>
            <a:spLocks noChangeArrowheads="1"/>
          </p:cNvSpPr>
          <p:nvPr/>
        </p:nvSpPr>
        <p:spPr bwMode="auto">
          <a:xfrm>
            <a:off x="714375" y="5715000"/>
            <a:ext cx="435927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Проецируем весь график на 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79" grpId="0"/>
      <p:bldP spid="6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6715125" y="4929188"/>
            <a:ext cx="2000250" cy="150018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4828B3-6760-4A19-82F9-237DE955C405}" type="slidenum">
              <a:rPr lang="ru-RU" smtClean="0">
                <a:solidFill>
                  <a:srgbClr val="898989"/>
                </a:solidFill>
                <a:latin typeface="Calibri" pitchFamily="34" charset="0"/>
              </a:rPr>
              <a:pPr/>
              <a:t>23</a:t>
            </a:fld>
            <a:endParaRPr 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grpSp>
        <p:nvGrpSpPr>
          <p:cNvPr id="20485" name="Группа 12"/>
          <p:cNvGrpSpPr>
            <a:grpSpLocks/>
          </p:cNvGrpSpPr>
          <p:nvPr/>
        </p:nvGrpSpPr>
        <p:grpSpPr bwMode="auto">
          <a:xfrm>
            <a:off x="179388" y="836613"/>
            <a:ext cx="8248650" cy="5643562"/>
            <a:chOff x="1428728" y="1142984"/>
            <a:chExt cx="6072188" cy="4929187"/>
          </a:xfrm>
        </p:grpSpPr>
        <p:pic>
          <p:nvPicPr>
            <p:cNvPr id="20547" name="Picture 2" descr="G:\мама учёба\Школа\предмет\сетка.jpg"/>
            <p:cNvPicPr>
              <a:picLocks noChangeAspect="1" noChangeArrowheads="1"/>
            </p:cNvPicPr>
            <p:nvPr/>
          </p:nvPicPr>
          <p:blipFill>
            <a:blip r:embed="rId3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1428728" y="1142984"/>
              <a:ext cx="6072188" cy="4929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Прямая со стрелкой 6"/>
            <p:cNvCxnSpPr/>
            <p:nvPr/>
          </p:nvCxnSpPr>
          <p:spPr>
            <a:xfrm>
              <a:off x="1571301" y="3673438"/>
              <a:ext cx="5787043" cy="138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49" name="TextBox 9"/>
            <p:cNvSpPr txBox="1">
              <a:spLocks noChangeArrowheads="1"/>
            </p:cNvSpPr>
            <p:nvPr/>
          </p:nvSpPr>
          <p:spPr bwMode="auto">
            <a:xfrm>
              <a:off x="4571978" y="1142984"/>
              <a:ext cx="214313" cy="322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У</a:t>
              </a:r>
            </a:p>
          </p:txBody>
        </p:sp>
        <p:sp>
          <p:nvSpPr>
            <p:cNvPr id="20550" name="TextBox 10"/>
            <p:cNvSpPr txBox="1">
              <a:spLocks noChangeArrowheads="1"/>
            </p:cNvSpPr>
            <p:nvPr/>
          </p:nvSpPr>
          <p:spPr bwMode="auto">
            <a:xfrm>
              <a:off x="7143728" y="3714734"/>
              <a:ext cx="214313" cy="322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Х</a:t>
              </a:r>
            </a:p>
          </p:txBody>
        </p:sp>
        <p:sp>
          <p:nvSpPr>
            <p:cNvPr id="20551" name="TextBox 11"/>
            <p:cNvSpPr txBox="1">
              <a:spLocks noChangeArrowheads="1"/>
            </p:cNvSpPr>
            <p:nvPr/>
          </p:nvSpPr>
          <p:spPr bwMode="auto">
            <a:xfrm>
              <a:off x="4643416" y="3643296"/>
              <a:ext cx="214312" cy="268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20552" name="TextBox 12"/>
            <p:cNvSpPr txBox="1">
              <a:spLocks noChangeArrowheads="1"/>
            </p:cNvSpPr>
            <p:nvPr/>
          </p:nvSpPr>
          <p:spPr bwMode="auto">
            <a:xfrm>
              <a:off x="4571978" y="3286109"/>
              <a:ext cx="214313" cy="268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>
                  <a:latin typeface="Calibri" pitchFamily="34" charset="0"/>
                </a:rPr>
                <a:t>1</a:t>
              </a: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 rot="5400000" flipH="1" flipV="1">
              <a:off x="2249863" y="3607102"/>
              <a:ext cx="4644945" cy="233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Полилиния 17"/>
          <p:cNvSpPr/>
          <p:nvPr/>
        </p:nvSpPr>
        <p:spPr>
          <a:xfrm>
            <a:off x="2462213" y="2624138"/>
            <a:ext cx="1412875" cy="2363787"/>
          </a:xfrm>
          <a:custGeom>
            <a:avLst/>
            <a:gdLst>
              <a:gd name="connsiteX0" fmla="*/ 0 w 1702051"/>
              <a:gd name="connsiteY0" fmla="*/ 2364463 h 2364463"/>
              <a:gd name="connsiteX1" fmla="*/ 298764 w 1702051"/>
              <a:gd name="connsiteY1" fmla="*/ 1051711 h 2364463"/>
              <a:gd name="connsiteX2" fmla="*/ 570368 w 1702051"/>
              <a:gd name="connsiteY2" fmla="*/ 264059 h 2364463"/>
              <a:gd name="connsiteX3" fmla="*/ 860079 w 1702051"/>
              <a:gd name="connsiteY3" fmla="*/ 1509 h 2364463"/>
              <a:gd name="connsiteX4" fmla="*/ 1131683 w 1702051"/>
              <a:gd name="connsiteY4" fmla="*/ 273113 h 2364463"/>
              <a:gd name="connsiteX5" fmla="*/ 1412340 w 1702051"/>
              <a:gd name="connsiteY5" fmla="*/ 1078871 h 2364463"/>
              <a:gd name="connsiteX6" fmla="*/ 1702051 w 1702051"/>
              <a:gd name="connsiteY6" fmla="*/ 2364463 h 2364463"/>
              <a:gd name="connsiteX0" fmla="*/ 0 w 1412340"/>
              <a:gd name="connsiteY0" fmla="*/ 2364463 h 2364463"/>
              <a:gd name="connsiteX1" fmla="*/ 298764 w 1412340"/>
              <a:gd name="connsiteY1" fmla="*/ 1051711 h 2364463"/>
              <a:gd name="connsiteX2" fmla="*/ 570368 w 1412340"/>
              <a:gd name="connsiteY2" fmla="*/ 264059 h 2364463"/>
              <a:gd name="connsiteX3" fmla="*/ 860079 w 1412340"/>
              <a:gd name="connsiteY3" fmla="*/ 1509 h 2364463"/>
              <a:gd name="connsiteX4" fmla="*/ 1131683 w 1412340"/>
              <a:gd name="connsiteY4" fmla="*/ 273113 h 2364463"/>
              <a:gd name="connsiteX5" fmla="*/ 1412340 w 1412340"/>
              <a:gd name="connsiteY5" fmla="*/ 1078871 h 236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2340" h="2364463">
                <a:moveTo>
                  <a:pt x="0" y="2364463"/>
                </a:moveTo>
                <a:cubicBezTo>
                  <a:pt x="101851" y="1883120"/>
                  <a:pt x="203703" y="1401778"/>
                  <a:pt x="298764" y="1051711"/>
                </a:cubicBezTo>
                <a:cubicBezTo>
                  <a:pt x="393825" y="701644"/>
                  <a:pt x="476816" y="439093"/>
                  <a:pt x="570368" y="264059"/>
                </a:cubicBezTo>
                <a:cubicBezTo>
                  <a:pt x="663921" y="89025"/>
                  <a:pt x="766527" y="0"/>
                  <a:pt x="860079" y="1509"/>
                </a:cubicBezTo>
                <a:cubicBezTo>
                  <a:pt x="953631" y="3018"/>
                  <a:pt x="1039639" y="93553"/>
                  <a:pt x="1131683" y="273113"/>
                </a:cubicBezTo>
                <a:cubicBezTo>
                  <a:pt x="1223727" y="452673"/>
                  <a:pt x="1317279" y="730313"/>
                  <a:pt x="1412340" y="1078871"/>
                </a:cubicBezTo>
              </a:path>
            </a:pathLst>
          </a:cu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884613" y="1322388"/>
            <a:ext cx="1411287" cy="2352675"/>
          </a:xfrm>
          <a:custGeom>
            <a:avLst/>
            <a:gdLst>
              <a:gd name="connsiteX0" fmla="*/ 0 w 1412340"/>
              <a:gd name="connsiteY0" fmla="*/ 2353901 h 2353901"/>
              <a:gd name="connsiteX1" fmla="*/ 280657 w 1412340"/>
              <a:gd name="connsiteY1" fmla="*/ 1050202 h 2353901"/>
              <a:gd name="connsiteX2" fmla="*/ 570368 w 1412340"/>
              <a:gd name="connsiteY2" fmla="*/ 262550 h 2353901"/>
              <a:gd name="connsiteX3" fmla="*/ 841972 w 1412340"/>
              <a:gd name="connsiteY3" fmla="*/ 0 h 2353901"/>
              <a:gd name="connsiteX4" fmla="*/ 1131683 w 1412340"/>
              <a:gd name="connsiteY4" fmla="*/ 262550 h 2353901"/>
              <a:gd name="connsiteX5" fmla="*/ 1412340 w 1412340"/>
              <a:gd name="connsiteY5" fmla="*/ 1032095 h 235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2340" h="2353901">
                <a:moveTo>
                  <a:pt x="0" y="2353901"/>
                </a:moveTo>
                <a:cubicBezTo>
                  <a:pt x="92798" y="1876330"/>
                  <a:pt x="185596" y="1398760"/>
                  <a:pt x="280657" y="1050202"/>
                </a:cubicBezTo>
                <a:cubicBezTo>
                  <a:pt x="375718" y="701644"/>
                  <a:pt x="476816" y="437584"/>
                  <a:pt x="570368" y="262550"/>
                </a:cubicBezTo>
                <a:cubicBezTo>
                  <a:pt x="663921" y="87516"/>
                  <a:pt x="748420" y="0"/>
                  <a:pt x="841972" y="0"/>
                </a:cubicBezTo>
                <a:cubicBezTo>
                  <a:pt x="935524" y="0"/>
                  <a:pt x="1036622" y="90534"/>
                  <a:pt x="1131683" y="262550"/>
                </a:cubicBezTo>
                <a:cubicBezTo>
                  <a:pt x="1226744" y="434566"/>
                  <a:pt x="1319542" y="733330"/>
                  <a:pt x="1412340" y="1032095"/>
                </a:cubicBezTo>
              </a:path>
            </a:pathLst>
          </a:cu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287963" y="806450"/>
            <a:ext cx="1303337" cy="3408363"/>
          </a:xfrm>
          <a:custGeom>
            <a:avLst/>
            <a:gdLst>
              <a:gd name="connsiteX0" fmla="*/ 0 w 1303699"/>
              <a:gd name="connsiteY0" fmla="*/ 3132499 h 3413157"/>
              <a:gd name="connsiteX1" fmla="*/ 289711 w 1303699"/>
              <a:gd name="connsiteY1" fmla="*/ 3413157 h 3413157"/>
              <a:gd name="connsiteX2" fmla="*/ 570368 w 1303699"/>
              <a:gd name="connsiteY2" fmla="*/ 3132499 h 3413157"/>
              <a:gd name="connsiteX3" fmla="*/ 851026 w 1303699"/>
              <a:gd name="connsiteY3" fmla="*/ 2353901 h 3413157"/>
              <a:gd name="connsiteX4" fmla="*/ 1149790 w 1303699"/>
              <a:gd name="connsiteY4" fmla="*/ 1041149 h 3413157"/>
              <a:gd name="connsiteX5" fmla="*/ 1303699 w 1303699"/>
              <a:gd name="connsiteY5" fmla="*/ 0 h 3413157"/>
              <a:gd name="connsiteX0" fmla="*/ 0 w 1303699"/>
              <a:gd name="connsiteY0" fmla="*/ 3132499 h 3337622"/>
              <a:gd name="connsiteX1" fmla="*/ 284908 w 1303699"/>
              <a:gd name="connsiteY1" fmla="*/ 3337622 h 3337622"/>
              <a:gd name="connsiteX2" fmla="*/ 570368 w 1303699"/>
              <a:gd name="connsiteY2" fmla="*/ 3132499 h 3337622"/>
              <a:gd name="connsiteX3" fmla="*/ 851026 w 1303699"/>
              <a:gd name="connsiteY3" fmla="*/ 2353901 h 3337622"/>
              <a:gd name="connsiteX4" fmla="*/ 1149790 w 1303699"/>
              <a:gd name="connsiteY4" fmla="*/ 1041149 h 3337622"/>
              <a:gd name="connsiteX5" fmla="*/ 1303699 w 1303699"/>
              <a:gd name="connsiteY5" fmla="*/ 0 h 3337622"/>
              <a:gd name="connsiteX0" fmla="*/ 0 w 1303699"/>
              <a:gd name="connsiteY0" fmla="*/ 3132499 h 3409060"/>
              <a:gd name="connsiteX1" fmla="*/ 284908 w 1303699"/>
              <a:gd name="connsiteY1" fmla="*/ 3409060 h 3409060"/>
              <a:gd name="connsiteX2" fmla="*/ 570368 w 1303699"/>
              <a:gd name="connsiteY2" fmla="*/ 3132499 h 3409060"/>
              <a:gd name="connsiteX3" fmla="*/ 851026 w 1303699"/>
              <a:gd name="connsiteY3" fmla="*/ 2353901 h 3409060"/>
              <a:gd name="connsiteX4" fmla="*/ 1149790 w 1303699"/>
              <a:gd name="connsiteY4" fmla="*/ 1041149 h 3409060"/>
              <a:gd name="connsiteX5" fmla="*/ 1303699 w 1303699"/>
              <a:gd name="connsiteY5" fmla="*/ 0 h 340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3699" h="3409060">
                <a:moveTo>
                  <a:pt x="0" y="3132499"/>
                </a:moveTo>
                <a:cubicBezTo>
                  <a:pt x="97325" y="3272828"/>
                  <a:pt x="189847" y="3409060"/>
                  <a:pt x="284908" y="3409060"/>
                </a:cubicBezTo>
                <a:cubicBezTo>
                  <a:pt x="379969" y="3409060"/>
                  <a:pt x="476015" y="3308359"/>
                  <a:pt x="570368" y="3132499"/>
                </a:cubicBezTo>
                <a:cubicBezTo>
                  <a:pt x="664721" y="2956639"/>
                  <a:pt x="754456" y="2702459"/>
                  <a:pt x="851026" y="2353901"/>
                </a:cubicBezTo>
                <a:cubicBezTo>
                  <a:pt x="947596" y="2005343"/>
                  <a:pt x="1074345" y="1433466"/>
                  <a:pt x="1149790" y="1041149"/>
                </a:cubicBezTo>
                <a:cubicBezTo>
                  <a:pt x="1225236" y="648832"/>
                  <a:pt x="1264467" y="324416"/>
                  <a:pt x="1303699" y="0"/>
                </a:cubicBezTo>
              </a:path>
            </a:pathLst>
          </a:cu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>
            <a:spLocks noChangeAspect="1"/>
          </p:cNvSpPr>
          <p:nvPr/>
        </p:nvSpPr>
        <p:spPr>
          <a:xfrm>
            <a:off x="2411413" y="4929188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>
            <a:spLocks noChangeAspect="1"/>
          </p:cNvSpPr>
          <p:nvPr/>
        </p:nvSpPr>
        <p:spPr>
          <a:xfrm>
            <a:off x="5214938" y="2286000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>
            <a:spLocks noChangeAspect="1"/>
          </p:cNvSpPr>
          <p:nvPr/>
        </p:nvSpPr>
        <p:spPr>
          <a:xfrm>
            <a:off x="5233988" y="3870325"/>
            <a:ext cx="107950" cy="1079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92" name="Прямоугольник 23"/>
          <p:cNvSpPr>
            <a:spLocks noChangeArrowheads="1"/>
          </p:cNvSpPr>
          <p:nvPr/>
        </p:nvSpPr>
        <p:spPr bwMode="auto">
          <a:xfrm>
            <a:off x="642938" y="285750"/>
            <a:ext cx="1216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sz="32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3" name="Прямоугольник 23"/>
          <p:cNvSpPr>
            <a:spLocks noChangeArrowheads="1"/>
          </p:cNvSpPr>
          <p:nvPr/>
        </p:nvSpPr>
        <p:spPr bwMode="auto">
          <a:xfrm>
            <a:off x="642938" y="857250"/>
            <a:ext cx="833437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Е(у):</a:t>
            </a:r>
            <a:endParaRPr lang="ru-RU"/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714375" y="5715000"/>
            <a:ext cx="435927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Проецируем весь график на 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>
              <a:latin typeface="Calibri" pitchFamily="34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rot="5460000" flipH="1" flipV="1">
            <a:off x="3455988" y="4013200"/>
            <a:ext cx="36512" cy="19446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60000" flipH="1" flipV="1">
            <a:off x="3473450" y="3762375"/>
            <a:ext cx="34925" cy="190817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60000" flipH="1" flipV="1">
            <a:off x="3455194" y="3869532"/>
            <a:ext cx="34925" cy="19446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60000" flipH="1" flipV="1">
            <a:off x="3474245" y="3653631"/>
            <a:ext cx="36512" cy="190817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60000" flipH="1" flipV="1">
            <a:off x="3491707" y="3528219"/>
            <a:ext cx="36512" cy="187325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60000" flipH="1" flipV="1">
            <a:off x="3529013" y="3313113"/>
            <a:ext cx="34925" cy="180022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60000" flipH="1" flipV="1">
            <a:off x="3508376" y="3416300"/>
            <a:ext cx="36512" cy="183673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60000" flipH="1" flipV="1">
            <a:off x="3544094" y="3042444"/>
            <a:ext cx="36512" cy="17653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60000" flipH="1" flipV="1">
            <a:off x="3526631" y="3169444"/>
            <a:ext cx="36513" cy="180022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60000" flipH="1" flipV="1">
            <a:off x="3562350" y="2935288"/>
            <a:ext cx="36513" cy="17287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60000" flipH="1" flipV="1">
            <a:off x="3580607" y="2834481"/>
            <a:ext cx="36512" cy="169227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60000" flipH="1" flipV="1">
            <a:off x="3598068" y="2720182"/>
            <a:ext cx="36513" cy="165735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60000" flipH="1" flipV="1">
            <a:off x="3616325" y="2605088"/>
            <a:ext cx="36513" cy="162083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60000" flipH="1" flipV="1">
            <a:off x="3634581" y="2486819"/>
            <a:ext cx="36513" cy="158432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60000" flipH="1" flipV="1">
            <a:off x="3652838" y="2382838"/>
            <a:ext cx="36512" cy="154781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60000" flipH="1" flipV="1">
            <a:off x="3688557" y="2301081"/>
            <a:ext cx="36512" cy="147637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60000" flipH="1" flipV="1">
            <a:off x="3725069" y="2194719"/>
            <a:ext cx="34925" cy="140493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60000" flipH="1" flipV="1">
            <a:off x="3760787" y="2111376"/>
            <a:ext cx="36513" cy="133191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60000" flipH="1" flipV="1">
            <a:off x="3869531" y="2077245"/>
            <a:ext cx="34925" cy="111601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760000" flipH="1" flipV="1">
            <a:off x="4293394" y="2347119"/>
            <a:ext cx="36512" cy="32385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760000" flipH="1" flipV="1">
            <a:off x="4306095" y="2215356"/>
            <a:ext cx="36512" cy="28892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760000" flipH="1" flipV="1">
            <a:off x="4302919" y="2107407"/>
            <a:ext cx="34925" cy="28733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760000" flipH="1" flipV="1">
            <a:off x="4341813" y="2003425"/>
            <a:ext cx="36512" cy="2174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6060000" flipH="1" flipV="1">
            <a:off x="4359275" y="1890713"/>
            <a:ext cx="36513" cy="1793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20" idx="1"/>
          </p:cNvCxnSpPr>
          <p:nvPr/>
        </p:nvCxnSpPr>
        <p:spPr>
          <a:xfrm flipH="1">
            <a:off x="4429125" y="4214813"/>
            <a:ext cx="1143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4429125" y="4071938"/>
            <a:ext cx="133191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4429125" y="3929063"/>
            <a:ext cx="143986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H="1">
            <a:off x="4429125" y="3797300"/>
            <a:ext cx="15113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H="1">
            <a:off x="4429125" y="3679825"/>
            <a:ext cx="154781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4429125" y="3546475"/>
            <a:ext cx="158432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H="1">
            <a:off x="4429125" y="3419475"/>
            <a:ext cx="161925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>
            <a:off x="4429125" y="3286125"/>
            <a:ext cx="165576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H="1">
            <a:off x="4429125" y="3143250"/>
            <a:ext cx="172878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H="1">
            <a:off x="4429125" y="3024188"/>
            <a:ext cx="176371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>
            <a:off x="4429125" y="2879725"/>
            <a:ext cx="180022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H="1">
            <a:off x="4140200" y="2781300"/>
            <a:ext cx="180022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4429125" y="2627313"/>
            <a:ext cx="183673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H="1">
            <a:off x="4429125" y="2500313"/>
            <a:ext cx="187166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>
            <a:off x="4429125" y="2357438"/>
            <a:ext cx="190817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H="1">
            <a:off x="4429125" y="2232025"/>
            <a:ext cx="194468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>
            <a:off x="4427538" y="2106613"/>
            <a:ext cx="1981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flipH="1">
            <a:off x="4429125" y="1979613"/>
            <a:ext cx="197961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flipH="1">
            <a:off x="4429125" y="1836738"/>
            <a:ext cx="201612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H="1">
            <a:off x="4429125" y="1714500"/>
            <a:ext cx="205263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H="1">
            <a:off x="4429125" y="1571625"/>
            <a:ext cx="205263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H="1">
            <a:off x="4429125" y="1439863"/>
            <a:ext cx="208756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H="1">
            <a:off x="4429125" y="1331913"/>
            <a:ext cx="208756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flipH="1">
            <a:off x="4429125" y="1187450"/>
            <a:ext cx="212407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flipH="1">
            <a:off x="4429125" y="1062038"/>
            <a:ext cx="212407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11"/>
          <p:cNvSpPr txBox="1">
            <a:spLocks noChangeArrowheads="1"/>
          </p:cNvSpPr>
          <p:nvPr/>
        </p:nvSpPr>
        <p:spPr bwMode="auto">
          <a:xfrm>
            <a:off x="4429125" y="4786313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-</a:t>
            </a:r>
            <a:r>
              <a:rPr lang="ru-RU" sz="1400" b="1">
                <a:latin typeface="Calibri" pitchFamily="34" charset="0"/>
              </a:rPr>
              <a:t>5</a:t>
            </a:r>
          </a:p>
        </p:txBody>
      </p:sp>
      <p:sp>
        <p:nvSpPr>
          <p:cNvPr id="80" name="Овал 79"/>
          <p:cNvSpPr>
            <a:spLocks noChangeAspect="1"/>
          </p:cNvSpPr>
          <p:nvPr/>
        </p:nvSpPr>
        <p:spPr>
          <a:xfrm>
            <a:off x="4373563" y="4932363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rot="60000" flipH="1" flipV="1">
            <a:off x="4410075" y="1000125"/>
            <a:ext cx="71438" cy="3986213"/>
          </a:xfrm>
          <a:prstGeom prst="line">
            <a:avLst/>
          </a:prstGeom>
          <a:ln w="63500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42938" y="1428750"/>
          <a:ext cx="1546225" cy="363538"/>
        </p:xfrm>
        <a:graphic>
          <a:graphicData uri="http://schemas.openxmlformats.org/presentationml/2006/ole">
            <p:oleObj spid="_x0000_s20482" name="‘ормула" r:id="rId4" imgW="863225" imgH="203112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79" grpId="0"/>
      <p:bldP spid="8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F902EA-AA1C-4D61-8A71-88970C71704F}" type="slidenum">
              <a:rPr lang="ru-RU" smtClean="0">
                <a:solidFill>
                  <a:srgbClr val="898989"/>
                </a:solidFill>
                <a:latin typeface="Calibri" pitchFamily="34" charset="0"/>
              </a:rPr>
              <a:pPr/>
              <a:t>24</a:t>
            </a:fld>
            <a:endParaRPr 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grpSp>
        <p:nvGrpSpPr>
          <p:cNvPr id="21508" name="Группа 12"/>
          <p:cNvGrpSpPr>
            <a:grpSpLocks/>
          </p:cNvGrpSpPr>
          <p:nvPr/>
        </p:nvGrpSpPr>
        <p:grpSpPr bwMode="auto">
          <a:xfrm>
            <a:off x="571500" y="785813"/>
            <a:ext cx="7500938" cy="5643562"/>
            <a:chOff x="1428728" y="1142984"/>
            <a:chExt cx="6072188" cy="4929187"/>
          </a:xfrm>
        </p:grpSpPr>
        <p:pic>
          <p:nvPicPr>
            <p:cNvPr id="21559" name="Picture 2" descr="G:\мама учёба\Школа\предмет\сетка.jpg"/>
            <p:cNvPicPr>
              <a:picLocks noChangeAspect="1" noChangeArrowheads="1"/>
            </p:cNvPicPr>
            <p:nvPr/>
          </p:nvPicPr>
          <p:blipFill>
            <a:blip r:embed="rId3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1428728" y="1142984"/>
              <a:ext cx="6072188" cy="4929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Прямая со стрелкой 6"/>
            <p:cNvCxnSpPr/>
            <p:nvPr/>
          </p:nvCxnSpPr>
          <p:spPr>
            <a:xfrm>
              <a:off x="1571377" y="3673438"/>
              <a:ext cx="5786891" cy="138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61" name="TextBox 9"/>
            <p:cNvSpPr txBox="1">
              <a:spLocks noChangeArrowheads="1"/>
            </p:cNvSpPr>
            <p:nvPr/>
          </p:nvSpPr>
          <p:spPr bwMode="auto">
            <a:xfrm>
              <a:off x="4571978" y="1142984"/>
              <a:ext cx="214313" cy="322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У</a:t>
              </a:r>
            </a:p>
          </p:txBody>
        </p:sp>
        <p:sp>
          <p:nvSpPr>
            <p:cNvPr id="21562" name="TextBox 10"/>
            <p:cNvSpPr txBox="1">
              <a:spLocks noChangeArrowheads="1"/>
            </p:cNvSpPr>
            <p:nvPr/>
          </p:nvSpPr>
          <p:spPr bwMode="auto">
            <a:xfrm>
              <a:off x="7143728" y="3714734"/>
              <a:ext cx="214313" cy="322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Х</a:t>
              </a:r>
            </a:p>
          </p:txBody>
        </p:sp>
        <p:sp>
          <p:nvSpPr>
            <p:cNvPr id="21563" name="TextBox 11"/>
            <p:cNvSpPr txBox="1">
              <a:spLocks noChangeArrowheads="1"/>
            </p:cNvSpPr>
            <p:nvPr/>
          </p:nvSpPr>
          <p:spPr bwMode="auto">
            <a:xfrm>
              <a:off x="4643416" y="3643296"/>
              <a:ext cx="214312" cy="268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21564" name="TextBox 12"/>
            <p:cNvSpPr txBox="1">
              <a:spLocks noChangeArrowheads="1"/>
            </p:cNvSpPr>
            <p:nvPr/>
          </p:nvSpPr>
          <p:spPr bwMode="auto">
            <a:xfrm>
              <a:off x="4571978" y="3286109"/>
              <a:ext cx="214313" cy="268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>
                  <a:latin typeface="Calibri" pitchFamily="34" charset="0"/>
                </a:rPr>
                <a:t>1</a:t>
              </a: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 rot="5400000" flipH="1" flipV="1">
              <a:off x="2249657" y="3606985"/>
              <a:ext cx="4644945" cy="257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Полилиния 17"/>
          <p:cNvSpPr/>
          <p:nvPr/>
        </p:nvSpPr>
        <p:spPr>
          <a:xfrm>
            <a:off x="2462213" y="2624138"/>
            <a:ext cx="1412875" cy="2363787"/>
          </a:xfrm>
          <a:custGeom>
            <a:avLst/>
            <a:gdLst>
              <a:gd name="connsiteX0" fmla="*/ 0 w 1702051"/>
              <a:gd name="connsiteY0" fmla="*/ 2364463 h 2364463"/>
              <a:gd name="connsiteX1" fmla="*/ 298764 w 1702051"/>
              <a:gd name="connsiteY1" fmla="*/ 1051711 h 2364463"/>
              <a:gd name="connsiteX2" fmla="*/ 570368 w 1702051"/>
              <a:gd name="connsiteY2" fmla="*/ 264059 h 2364463"/>
              <a:gd name="connsiteX3" fmla="*/ 860079 w 1702051"/>
              <a:gd name="connsiteY3" fmla="*/ 1509 h 2364463"/>
              <a:gd name="connsiteX4" fmla="*/ 1131683 w 1702051"/>
              <a:gd name="connsiteY4" fmla="*/ 273113 h 2364463"/>
              <a:gd name="connsiteX5" fmla="*/ 1412340 w 1702051"/>
              <a:gd name="connsiteY5" fmla="*/ 1078871 h 2364463"/>
              <a:gd name="connsiteX6" fmla="*/ 1702051 w 1702051"/>
              <a:gd name="connsiteY6" fmla="*/ 2364463 h 2364463"/>
              <a:gd name="connsiteX0" fmla="*/ 0 w 1412340"/>
              <a:gd name="connsiteY0" fmla="*/ 2364463 h 2364463"/>
              <a:gd name="connsiteX1" fmla="*/ 298764 w 1412340"/>
              <a:gd name="connsiteY1" fmla="*/ 1051711 h 2364463"/>
              <a:gd name="connsiteX2" fmla="*/ 570368 w 1412340"/>
              <a:gd name="connsiteY2" fmla="*/ 264059 h 2364463"/>
              <a:gd name="connsiteX3" fmla="*/ 860079 w 1412340"/>
              <a:gd name="connsiteY3" fmla="*/ 1509 h 2364463"/>
              <a:gd name="connsiteX4" fmla="*/ 1131683 w 1412340"/>
              <a:gd name="connsiteY4" fmla="*/ 273113 h 2364463"/>
              <a:gd name="connsiteX5" fmla="*/ 1412340 w 1412340"/>
              <a:gd name="connsiteY5" fmla="*/ 1078871 h 236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2340" h="2364463">
                <a:moveTo>
                  <a:pt x="0" y="2364463"/>
                </a:moveTo>
                <a:cubicBezTo>
                  <a:pt x="101851" y="1883120"/>
                  <a:pt x="203703" y="1401778"/>
                  <a:pt x="298764" y="1051711"/>
                </a:cubicBezTo>
                <a:cubicBezTo>
                  <a:pt x="393825" y="701644"/>
                  <a:pt x="476816" y="439093"/>
                  <a:pt x="570368" y="264059"/>
                </a:cubicBezTo>
                <a:cubicBezTo>
                  <a:pt x="663921" y="89025"/>
                  <a:pt x="766527" y="0"/>
                  <a:pt x="860079" y="1509"/>
                </a:cubicBezTo>
                <a:cubicBezTo>
                  <a:pt x="953631" y="3018"/>
                  <a:pt x="1039639" y="93553"/>
                  <a:pt x="1131683" y="273113"/>
                </a:cubicBezTo>
                <a:cubicBezTo>
                  <a:pt x="1223727" y="452673"/>
                  <a:pt x="1317279" y="730313"/>
                  <a:pt x="1412340" y="1078871"/>
                </a:cubicBezTo>
              </a:path>
            </a:pathLst>
          </a:cu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884613" y="1322388"/>
            <a:ext cx="1411287" cy="2352675"/>
          </a:xfrm>
          <a:custGeom>
            <a:avLst/>
            <a:gdLst>
              <a:gd name="connsiteX0" fmla="*/ 0 w 1412340"/>
              <a:gd name="connsiteY0" fmla="*/ 2353901 h 2353901"/>
              <a:gd name="connsiteX1" fmla="*/ 280657 w 1412340"/>
              <a:gd name="connsiteY1" fmla="*/ 1050202 h 2353901"/>
              <a:gd name="connsiteX2" fmla="*/ 570368 w 1412340"/>
              <a:gd name="connsiteY2" fmla="*/ 262550 h 2353901"/>
              <a:gd name="connsiteX3" fmla="*/ 841972 w 1412340"/>
              <a:gd name="connsiteY3" fmla="*/ 0 h 2353901"/>
              <a:gd name="connsiteX4" fmla="*/ 1131683 w 1412340"/>
              <a:gd name="connsiteY4" fmla="*/ 262550 h 2353901"/>
              <a:gd name="connsiteX5" fmla="*/ 1412340 w 1412340"/>
              <a:gd name="connsiteY5" fmla="*/ 1032095 h 235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2340" h="2353901">
                <a:moveTo>
                  <a:pt x="0" y="2353901"/>
                </a:moveTo>
                <a:cubicBezTo>
                  <a:pt x="92798" y="1876330"/>
                  <a:pt x="185596" y="1398760"/>
                  <a:pt x="280657" y="1050202"/>
                </a:cubicBezTo>
                <a:cubicBezTo>
                  <a:pt x="375718" y="701644"/>
                  <a:pt x="476816" y="437584"/>
                  <a:pt x="570368" y="262550"/>
                </a:cubicBezTo>
                <a:cubicBezTo>
                  <a:pt x="663921" y="87516"/>
                  <a:pt x="748420" y="0"/>
                  <a:pt x="841972" y="0"/>
                </a:cubicBezTo>
                <a:cubicBezTo>
                  <a:pt x="935524" y="0"/>
                  <a:pt x="1036622" y="90534"/>
                  <a:pt x="1131683" y="262550"/>
                </a:cubicBezTo>
                <a:cubicBezTo>
                  <a:pt x="1226744" y="434566"/>
                  <a:pt x="1319542" y="733330"/>
                  <a:pt x="1412340" y="1032095"/>
                </a:cubicBezTo>
              </a:path>
            </a:pathLst>
          </a:cu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287963" y="806450"/>
            <a:ext cx="1303337" cy="3408363"/>
          </a:xfrm>
          <a:custGeom>
            <a:avLst/>
            <a:gdLst>
              <a:gd name="connsiteX0" fmla="*/ 0 w 1303699"/>
              <a:gd name="connsiteY0" fmla="*/ 3132499 h 3413157"/>
              <a:gd name="connsiteX1" fmla="*/ 289711 w 1303699"/>
              <a:gd name="connsiteY1" fmla="*/ 3413157 h 3413157"/>
              <a:gd name="connsiteX2" fmla="*/ 570368 w 1303699"/>
              <a:gd name="connsiteY2" fmla="*/ 3132499 h 3413157"/>
              <a:gd name="connsiteX3" fmla="*/ 851026 w 1303699"/>
              <a:gd name="connsiteY3" fmla="*/ 2353901 h 3413157"/>
              <a:gd name="connsiteX4" fmla="*/ 1149790 w 1303699"/>
              <a:gd name="connsiteY4" fmla="*/ 1041149 h 3413157"/>
              <a:gd name="connsiteX5" fmla="*/ 1303699 w 1303699"/>
              <a:gd name="connsiteY5" fmla="*/ 0 h 3413157"/>
              <a:gd name="connsiteX0" fmla="*/ 0 w 1303699"/>
              <a:gd name="connsiteY0" fmla="*/ 3132499 h 3337622"/>
              <a:gd name="connsiteX1" fmla="*/ 284908 w 1303699"/>
              <a:gd name="connsiteY1" fmla="*/ 3337622 h 3337622"/>
              <a:gd name="connsiteX2" fmla="*/ 570368 w 1303699"/>
              <a:gd name="connsiteY2" fmla="*/ 3132499 h 3337622"/>
              <a:gd name="connsiteX3" fmla="*/ 851026 w 1303699"/>
              <a:gd name="connsiteY3" fmla="*/ 2353901 h 3337622"/>
              <a:gd name="connsiteX4" fmla="*/ 1149790 w 1303699"/>
              <a:gd name="connsiteY4" fmla="*/ 1041149 h 3337622"/>
              <a:gd name="connsiteX5" fmla="*/ 1303699 w 1303699"/>
              <a:gd name="connsiteY5" fmla="*/ 0 h 3337622"/>
              <a:gd name="connsiteX0" fmla="*/ 0 w 1303699"/>
              <a:gd name="connsiteY0" fmla="*/ 3132499 h 3409060"/>
              <a:gd name="connsiteX1" fmla="*/ 284908 w 1303699"/>
              <a:gd name="connsiteY1" fmla="*/ 3409060 h 3409060"/>
              <a:gd name="connsiteX2" fmla="*/ 570368 w 1303699"/>
              <a:gd name="connsiteY2" fmla="*/ 3132499 h 3409060"/>
              <a:gd name="connsiteX3" fmla="*/ 851026 w 1303699"/>
              <a:gd name="connsiteY3" fmla="*/ 2353901 h 3409060"/>
              <a:gd name="connsiteX4" fmla="*/ 1149790 w 1303699"/>
              <a:gd name="connsiteY4" fmla="*/ 1041149 h 3409060"/>
              <a:gd name="connsiteX5" fmla="*/ 1303699 w 1303699"/>
              <a:gd name="connsiteY5" fmla="*/ 0 h 340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3699" h="3409060">
                <a:moveTo>
                  <a:pt x="0" y="3132499"/>
                </a:moveTo>
                <a:cubicBezTo>
                  <a:pt x="97325" y="3272828"/>
                  <a:pt x="189847" y="3409060"/>
                  <a:pt x="284908" y="3409060"/>
                </a:cubicBezTo>
                <a:cubicBezTo>
                  <a:pt x="379969" y="3409060"/>
                  <a:pt x="476015" y="3308359"/>
                  <a:pt x="570368" y="3132499"/>
                </a:cubicBezTo>
                <a:cubicBezTo>
                  <a:pt x="664721" y="2956639"/>
                  <a:pt x="754456" y="2702459"/>
                  <a:pt x="851026" y="2353901"/>
                </a:cubicBezTo>
                <a:cubicBezTo>
                  <a:pt x="947596" y="2005343"/>
                  <a:pt x="1074345" y="1433466"/>
                  <a:pt x="1149790" y="1041149"/>
                </a:cubicBezTo>
                <a:cubicBezTo>
                  <a:pt x="1225236" y="648832"/>
                  <a:pt x="1264467" y="324416"/>
                  <a:pt x="1303699" y="0"/>
                </a:cubicBezTo>
              </a:path>
            </a:pathLst>
          </a:cu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>
            <a:spLocks noChangeAspect="1"/>
          </p:cNvSpPr>
          <p:nvPr/>
        </p:nvSpPr>
        <p:spPr>
          <a:xfrm>
            <a:off x="2411413" y="4929188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>
            <a:spLocks noChangeAspect="1"/>
          </p:cNvSpPr>
          <p:nvPr/>
        </p:nvSpPr>
        <p:spPr>
          <a:xfrm>
            <a:off x="5233988" y="3870325"/>
            <a:ext cx="107950" cy="1079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14" name="Прямоугольник 23"/>
          <p:cNvSpPr>
            <a:spLocks noChangeArrowheads="1"/>
          </p:cNvSpPr>
          <p:nvPr/>
        </p:nvSpPr>
        <p:spPr bwMode="auto">
          <a:xfrm>
            <a:off x="642938" y="285750"/>
            <a:ext cx="1216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sz="32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5" name="Прямоугольник 24"/>
          <p:cNvSpPr>
            <a:spLocks noChangeArrowheads="1"/>
          </p:cNvSpPr>
          <p:nvPr/>
        </p:nvSpPr>
        <p:spPr bwMode="auto">
          <a:xfrm>
            <a:off x="714375" y="1071563"/>
            <a:ext cx="7270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 &gt;0</a:t>
            </a:r>
            <a:endParaRPr lang="ru-RU">
              <a:latin typeface="Calibri" pitchFamily="34" charset="0"/>
            </a:endParaRPr>
          </a:p>
        </p:txBody>
      </p:sp>
      <p:sp>
        <p:nvSpPr>
          <p:cNvPr id="32" name="Овал 31"/>
          <p:cNvSpPr>
            <a:spLocks noChangeAspect="1"/>
          </p:cNvSpPr>
          <p:nvPr/>
        </p:nvSpPr>
        <p:spPr>
          <a:xfrm>
            <a:off x="5238750" y="3635375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 rot="-120000" flipH="1">
            <a:off x="3300413" y="2638425"/>
            <a:ext cx="36512" cy="10445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-120000" flipH="1">
            <a:off x="3132138" y="2735263"/>
            <a:ext cx="36512" cy="93662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-120000" flipH="1">
            <a:off x="3013075" y="2928938"/>
            <a:ext cx="36513" cy="75565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-120000" flipH="1">
            <a:off x="3446463" y="2700338"/>
            <a:ext cx="36512" cy="97155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-120000" flipH="1">
            <a:off x="3584575" y="3000375"/>
            <a:ext cx="36513" cy="68421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-240000" flipH="1">
            <a:off x="3703638" y="3222625"/>
            <a:ext cx="36512" cy="46672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-240000" flipH="1">
            <a:off x="2873375" y="3214688"/>
            <a:ext cx="36513" cy="46831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-180000" flipH="1">
            <a:off x="4014788" y="3000375"/>
            <a:ext cx="34925" cy="68421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-120000" flipH="1">
            <a:off x="4144963" y="2357438"/>
            <a:ext cx="36512" cy="131445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-120000" flipH="1">
            <a:off x="4295775" y="1979613"/>
            <a:ext cx="36513" cy="16922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-60000" flipH="1">
            <a:off x="4589463" y="1368425"/>
            <a:ext cx="36512" cy="230346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-60000" flipH="1">
            <a:off x="4859338" y="1403350"/>
            <a:ext cx="36512" cy="226853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-60000" flipH="1">
            <a:off x="4984750" y="1555750"/>
            <a:ext cx="36513" cy="21240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-60000" flipH="1">
            <a:off x="4716463" y="1331913"/>
            <a:ext cx="36512" cy="23399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-60000" flipH="1">
            <a:off x="5129213" y="1871663"/>
            <a:ext cx="36512" cy="180022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-60000" flipH="1">
            <a:off x="5265738" y="2357438"/>
            <a:ext cx="36512" cy="131445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-60000" flipH="1">
            <a:off x="4437063" y="1571625"/>
            <a:ext cx="36512" cy="210661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-240000" flipH="1">
            <a:off x="6113463" y="3143250"/>
            <a:ext cx="36512" cy="53975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-60000" flipH="1">
            <a:off x="6534150" y="1285875"/>
            <a:ext cx="36513" cy="23939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5265738" y="2225675"/>
            <a:ext cx="288131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>
            <a:off x="5427663" y="2232025"/>
            <a:ext cx="288131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>
            <a:off x="5544344" y="2224882"/>
            <a:ext cx="2879725" cy="15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5688806" y="2224882"/>
            <a:ext cx="2879725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5400000">
            <a:off x="5831681" y="2224882"/>
            <a:ext cx="2879725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>
            <a:off x="5976144" y="2224882"/>
            <a:ext cx="2879725" cy="15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>
            <a:off x="5552282" y="2801144"/>
            <a:ext cx="1746250" cy="158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5400000">
            <a:off x="5774531" y="3155157"/>
            <a:ext cx="1025525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олилиния 25"/>
          <p:cNvSpPr/>
          <p:nvPr/>
        </p:nvSpPr>
        <p:spPr>
          <a:xfrm>
            <a:off x="2760663" y="2622550"/>
            <a:ext cx="1133475" cy="1077913"/>
          </a:xfrm>
          <a:custGeom>
            <a:avLst/>
            <a:gdLst>
              <a:gd name="connsiteX0" fmla="*/ 0 w 1134534"/>
              <a:gd name="connsiteY0" fmla="*/ 1059744 h 1076677"/>
              <a:gd name="connsiteX1" fmla="*/ 254000 w 1134534"/>
              <a:gd name="connsiteY1" fmla="*/ 272344 h 1076677"/>
              <a:gd name="connsiteX2" fmla="*/ 567267 w 1134534"/>
              <a:gd name="connsiteY2" fmla="*/ 1411 h 1076677"/>
              <a:gd name="connsiteX3" fmla="*/ 846667 w 1134534"/>
              <a:gd name="connsiteY3" fmla="*/ 280811 h 1076677"/>
              <a:gd name="connsiteX4" fmla="*/ 1134534 w 1134534"/>
              <a:gd name="connsiteY4" fmla="*/ 1076677 h 1076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4534" h="1076677">
                <a:moveTo>
                  <a:pt x="0" y="1059744"/>
                </a:moveTo>
                <a:cubicBezTo>
                  <a:pt x="79728" y="754238"/>
                  <a:pt x="159456" y="448733"/>
                  <a:pt x="254000" y="272344"/>
                </a:cubicBezTo>
                <a:cubicBezTo>
                  <a:pt x="348544" y="95955"/>
                  <a:pt x="468489" y="0"/>
                  <a:pt x="567267" y="1411"/>
                </a:cubicBezTo>
                <a:cubicBezTo>
                  <a:pt x="666045" y="2822"/>
                  <a:pt x="752123" y="101600"/>
                  <a:pt x="846667" y="280811"/>
                </a:cubicBezTo>
                <a:cubicBezTo>
                  <a:pt x="941211" y="460022"/>
                  <a:pt x="1037872" y="768349"/>
                  <a:pt x="1134534" y="1076677"/>
                </a:cubicBezTo>
              </a:path>
            </a:pathLst>
          </a:custGeom>
          <a:ln w="508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3886200" y="1311275"/>
            <a:ext cx="1404938" cy="2379663"/>
          </a:xfrm>
          <a:custGeom>
            <a:avLst/>
            <a:gdLst>
              <a:gd name="connsiteX0" fmla="*/ 0 w 1405467"/>
              <a:gd name="connsiteY0" fmla="*/ 2380545 h 2380545"/>
              <a:gd name="connsiteX1" fmla="*/ 287867 w 1405467"/>
              <a:gd name="connsiteY1" fmla="*/ 1051278 h 2380545"/>
              <a:gd name="connsiteX2" fmla="*/ 567267 w 1405467"/>
              <a:gd name="connsiteY2" fmla="*/ 255411 h 2380545"/>
              <a:gd name="connsiteX3" fmla="*/ 855133 w 1405467"/>
              <a:gd name="connsiteY3" fmla="*/ 1411 h 2380545"/>
              <a:gd name="connsiteX4" fmla="*/ 1126067 w 1405467"/>
              <a:gd name="connsiteY4" fmla="*/ 263878 h 2380545"/>
              <a:gd name="connsiteX5" fmla="*/ 1405467 w 1405467"/>
              <a:gd name="connsiteY5" fmla="*/ 1025878 h 238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5467" h="2380545">
                <a:moveTo>
                  <a:pt x="0" y="2380545"/>
                </a:moveTo>
                <a:cubicBezTo>
                  <a:pt x="96661" y="1893006"/>
                  <a:pt x="193323" y="1405467"/>
                  <a:pt x="287867" y="1051278"/>
                </a:cubicBezTo>
                <a:cubicBezTo>
                  <a:pt x="382411" y="697089"/>
                  <a:pt x="472723" y="430389"/>
                  <a:pt x="567267" y="255411"/>
                </a:cubicBezTo>
                <a:cubicBezTo>
                  <a:pt x="661811" y="80433"/>
                  <a:pt x="762000" y="0"/>
                  <a:pt x="855133" y="1411"/>
                </a:cubicBezTo>
                <a:cubicBezTo>
                  <a:pt x="948266" y="2822"/>
                  <a:pt x="1034345" y="93134"/>
                  <a:pt x="1126067" y="263878"/>
                </a:cubicBezTo>
                <a:cubicBezTo>
                  <a:pt x="1217789" y="434622"/>
                  <a:pt x="1311628" y="730250"/>
                  <a:pt x="1405467" y="1025878"/>
                </a:cubicBezTo>
              </a:path>
            </a:pathLst>
          </a:custGeom>
          <a:ln w="412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6000750" y="795338"/>
            <a:ext cx="595313" cy="2847975"/>
          </a:xfrm>
          <a:custGeom>
            <a:avLst/>
            <a:gdLst>
              <a:gd name="connsiteX0" fmla="*/ 0 w 635000"/>
              <a:gd name="connsiteY0" fmla="*/ 2870200 h 2870200"/>
              <a:gd name="connsiteX1" fmla="*/ 245534 w 635000"/>
              <a:gd name="connsiteY1" fmla="*/ 2082800 h 2870200"/>
              <a:gd name="connsiteX2" fmla="*/ 482600 w 635000"/>
              <a:gd name="connsiteY2" fmla="*/ 1032933 h 2870200"/>
              <a:gd name="connsiteX3" fmla="*/ 635000 w 635000"/>
              <a:gd name="connsiteY3" fmla="*/ 0 h 2870200"/>
              <a:gd name="connsiteX4" fmla="*/ 635000 w 635000"/>
              <a:gd name="connsiteY4" fmla="*/ 0 h 2870200"/>
              <a:gd name="connsiteX0" fmla="*/ 0 w 594773"/>
              <a:gd name="connsiteY0" fmla="*/ 2847447 h 2847447"/>
              <a:gd name="connsiteX1" fmla="*/ 205307 w 594773"/>
              <a:gd name="connsiteY1" fmla="*/ 2082800 h 2847447"/>
              <a:gd name="connsiteX2" fmla="*/ 442373 w 594773"/>
              <a:gd name="connsiteY2" fmla="*/ 1032933 h 2847447"/>
              <a:gd name="connsiteX3" fmla="*/ 594773 w 594773"/>
              <a:gd name="connsiteY3" fmla="*/ 0 h 2847447"/>
              <a:gd name="connsiteX4" fmla="*/ 594773 w 594773"/>
              <a:gd name="connsiteY4" fmla="*/ 0 h 2847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773" h="2847447">
                <a:moveTo>
                  <a:pt x="0" y="2847447"/>
                </a:moveTo>
                <a:cubicBezTo>
                  <a:pt x="82550" y="2606852"/>
                  <a:pt x="131578" y="2385219"/>
                  <a:pt x="205307" y="2082800"/>
                </a:cubicBezTo>
                <a:cubicBezTo>
                  <a:pt x="279036" y="1780381"/>
                  <a:pt x="377462" y="1380066"/>
                  <a:pt x="442373" y="1032933"/>
                </a:cubicBezTo>
                <a:cubicBezTo>
                  <a:pt x="507284" y="685800"/>
                  <a:pt x="594773" y="0"/>
                  <a:pt x="594773" y="0"/>
                </a:cubicBezTo>
                <a:lnTo>
                  <a:pt x="594773" y="0"/>
                </a:ln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>
            <a:spLocks noChangeAspect="1"/>
          </p:cNvSpPr>
          <p:nvPr/>
        </p:nvSpPr>
        <p:spPr>
          <a:xfrm>
            <a:off x="3833813" y="3635375"/>
            <a:ext cx="107950" cy="10795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>
            <a:spLocks noChangeAspect="1"/>
          </p:cNvSpPr>
          <p:nvPr/>
        </p:nvSpPr>
        <p:spPr>
          <a:xfrm>
            <a:off x="5903913" y="3635375"/>
            <a:ext cx="107950" cy="10795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>
            <a:spLocks noChangeAspect="1"/>
          </p:cNvSpPr>
          <p:nvPr/>
        </p:nvSpPr>
        <p:spPr>
          <a:xfrm>
            <a:off x="2700338" y="3643313"/>
            <a:ext cx="107950" cy="10795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120000" flipV="1">
            <a:off x="2808288" y="3665538"/>
            <a:ext cx="1042987" cy="31750"/>
          </a:xfrm>
          <a:prstGeom prst="line">
            <a:avLst/>
          </a:prstGeom>
          <a:ln w="476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60000" flipV="1">
            <a:off x="3959225" y="3667125"/>
            <a:ext cx="1333500" cy="31750"/>
          </a:xfrm>
          <a:prstGeom prst="line">
            <a:avLst/>
          </a:prstGeom>
          <a:ln w="476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60000" flipV="1">
            <a:off x="6000750" y="3676650"/>
            <a:ext cx="1763713" cy="31750"/>
          </a:xfrm>
          <a:prstGeom prst="line">
            <a:avLst/>
          </a:prstGeom>
          <a:ln w="476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>
            <a:spLocks noChangeAspect="1"/>
          </p:cNvSpPr>
          <p:nvPr/>
        </p:nvSpPr>
        <p:spPr>
          <a:xfrm>
            <a:off x="5238750" y="2286000"/>
            <a:ext cx="125413" cy="1254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TextBox 11"/>
          <p:cNvSpPr txBox="1">
            <a:spLocks noChangeArrowheads="1"/>
          </p:cNvSpPr>
          <p:nvPr/>
        </p:nvSpPr>
        <p:spPr bwMode="auto">
          <a:xfrm>
            <a:off x="2500313" y="3357563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-6</a:t>
            </a:r>
            <a:endParaRPr lang="ru-RU" sz="1400" b="1">
              <a:latin typeface="Calibri" pitchFamily="34" charset="0"/>
            </a:endParaRPr>
          </a:p>
        </p:txBody>
      </p:sp>
      <p:sp>
        <p:nvSpPr>
          <p:cNvPr id="65" name="TextBox 11"/>
          <p:cNvSpPr txBox="1">
            <a:spLocks noChangeArrowheads="1"/>
          </p:cNvSpPr>
          <p:nvPr/>
        </p:nvSpPr>
        <p:spPr bwMode="auto">
          <a:xfrm>
            <a:off x="3714750" y="371475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-2</a:t>
            </a:r>
            <a:endParaRPr lang="ru-RU" sz="1400" b="1">
              <a:latin typeface="Calibri" pitchFamily="34" charset="0"/>
            </a:endParaRPr>
          </a:p>
        </p:txBody>
      </p:sp>
      <p:sp>
        <p:nvSpPr>
          <p:cNvPr id="66" name="TextBox 11"/>
          <p:cNvSpPr txBox="1">
            <a:spLocks noChangeArrowheads="1"/>
          </p:cNvSpPr>
          <p:nvPr/>
        </p:nvSpPr>
        <p:spPr bwMode="auto">
          <a:xfrm>
            <a:off x="5214938" y="3357563"/>
            <a:ext cx="2651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3</a:t>
            </a:r>
            <a:endParaRPr lang="ru-RU" sz="1400" b="1">
              <a:latin typeface="Calibri" pitchFamily="34" charset="0"/>
            </a:endParaRPr>
          </a:p>
        </p:txBody>
      </p:sp>
      <p:sp>
        <p:nvSpPr>
          <p:cNvPr id="67" name="TextBox 11"/>
          <p:cNvSpPr txBox="1">
            <a:spLocks noChangeArrowheads="1"/>
          </p:cNvSpPr>
          <p:nvPr/>
        </p:nvSpPr>
        <p:spPr bwMode="auto">
          <a:xfrm>
            <a:off x="5715000" y="3357563"/>
            <a:ext cx="479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5,5</a:t>
            </a:r>
            <a:endParaRPr lang="ru-RU" sz="1400" b="1">
              <a:latin typeface="Calibri" pitchFamily="34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42938" y="1643063"/>
          <a:ext cx="4000500" cy="363537"/>
        </p:xfrm>
        <a:graphic>
          <a:graphicData uri="http://schemas.openxmlformats.org/presentationml/2006/ole">
            <p:oleObj spid="_x0000_s21506" name="‘ормула" r:id="rId4" imgW="2235200" imgH="203200" progId="Equation.3">
              <p:embed/>
            </p:oleObj>
          </a:graphicData>
        </a:graphic>
      </p:graphicFrame>
      <p:sp>
        <p:nvSpPr>
          <p:cNvPr id="68" name="Прямоугольник 67"/>
          <p:cNvSpPr>
            <a:spLocks noChangeArrowheads="1"/>
          </p:cNvSpPr>
          <p:nvPr/>
        </p:nvSpPr>
        <p:spPr bwMode="auto">
          <a:xfrm>
            <a:off x="571500" y="5214938"/>
            <a:ext cx="76358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Проецируем части графика, лежащие выше Ох на Ох.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0" grpId="0" animBg="1"/>
      <p:bldP spid="31" grpId="0" animBg="1"/>
      <p:bldP spid="29" grpId="0" animBg="1"/>
      <p:bldP spid="22" grpId="0" animBg="1"/>
      <p:bldP spid="64" grpId="0"/>
      <p:bldP spid="65" grpId="0"/>
      <p:bldP spid="66" grpId="0"/>
      <p:bldP spid="67" grpId="0"/>
      <p:bldP spid="6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6715125" y="4929188"/>
            <a:ext cx="2000250" cy="150018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550014-CBD3-4CA1-89C7-75789A74796F}" type="slidenum">
              <a:rPr lang="ru-RU" smtClean="0">
                <a:solidFill>
                  <a:srgbClr val="898989"/>
                </a:solidFill>
                <a:latin typeface="Calibri" pitchFamily="34" charset="0"/>
              </a:rPr>
              <a:pPr/>
              <a:t>25</a:t>
            </a:fld>
            <a:endParaRPr 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grpSp>
        <p:nvGrpSpPr>
          <p:cNvPr id="22533" name="Группа 12"/>
          <p:cNvGrpSpPr>
            <a:grpSpLocks/>
          </p:cNvGrpSpPr>
          <p:nvPr/>
        </p:nvGrpSpPr>
        <p:grpSpPr bwMode="auto">
          <a:xfrm>
            <a:off x="571500" y="785813"/>
            <a:ext cx="7500938" cy="5643562"/>
            <a:chOff x="1428728" y="1142984"/>
            <a:chExt cx="6072188" cy="4929187"/>
          </a:xfrm>
        </p:grpSpPr>
        <p:pic>
          <p:nvPicPr>
            <p:cNvPr id="22565" name="Picture 2" descr="G:\мама учёба\Школа\предмет\сетка.jpg"/>
            <p:cNvPicPr>
              <a:picLocks noChangeAspect="1" noChangeArrowheads="1"/>
            </p:cNvPicPr>
            <p:nvPr/>
          </p:nvPicPr>
          <p:blipFill>
            <a:blip r:embed="rId3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1428728" y="1142984"/>
              <a:ext cx="6072188" cy="4929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Прямая со стрелкой 6"/>
            <p:cNvCxnSpPr/>
            <p:nvPr/>
          </p:nvCxnSpPr>
          <p:spPr>
            <a:xfrm>
              <a:off x="1571377" y="3673438"/>
              <a:ext cx="5786891" cy="138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67" name="TextBox 9"/>
            <p:cNvSpPr txBox="1">
              <a:spLocks noChangeArrowheads="1"/>
            </p:cNvSpPr>
            <p:nvPr/>
          </p:nvSpPr>
          <p:spPr bwMode="auto">
            <a:xfrm>
              <a:off x="4571978" y="1142984"/>
              <a:ext cx="214313" cy="322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У</a:t>
              </a:r>
            </a:p>
          </p:txBody>
        </p:sp>
        <p:sp>
          <p:nvSpPr>
            <p:cNvPr id="22568" name="TextBox 10"/>
            <p:cNvSpPr txBox="1">
              <a:spLocks noChangeArrowheads="1"/>
            </p:cNvSpPr>
            <p:nvPr/>
          </p:nvSpPr>
          <p:spPr bwMode="auto">
            <a:xfrm>
              <a:off x="7143728" y="3714734"/>
              <a:ext cx="214313" cy="322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Х</a:t>
              </a:r>
            </a:p>
          </p:txBody>
        </p:sp>
        <p:sp>
          <p:nvSpPr>
            <p:cNvPr id="22569" name="TextBox 11"/>
            <p:cNvSpPr txBox="1">
              <a:spLocks noChangeArrowheads="1"/>
            </p:cNvSpPr>
            <p:nvPr/>
          </p:nvSpPr>
          <p:spPr bwMode="auto">
            <a:xfrm>
              <a:off x="4643416" y="3643296"/>
              <a:ext cx="214312" cy="268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22570" name="TextBox 12"/>
            <p:cNvSpPr txBox="1">
              <a:spLocks noChangeArrowheads="1"/>
            </p:cNvSpPr>
            <p:nvPr/>
          </p:nvSpPr>
          <p:spPr bwMode="auto">
            <a:xfrm>
              <a:off x="4571978" y="3286109"/>
              <a:ext cx="214313" cy="268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>
                  <a:latin typeface="Calibri" pitchFamily="34" charset="0"/>
                </a:rPr>
                <a:t>1</a:t>
              </a: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 rot="5400000" flipH="1" flipV="1">
              <a:off x="2249657" y="3606985"/>
              <a:ext cx="4644945" cy="257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Управляющая кнопка: настраиваемая 14"/>
          <p:cNvSpPr/>
          <p:nvPr/>
        </p:nvSpPr>
        <p:spPr>
          <a:xfrm>
            <a:off x="10548664" y="5589240"/>
            <a:ext cx="928694" cy="480116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2462213" y="2624138"/>
            <a:ext cx="1412875" cy="2363787"/>
          </a:xfrm>
          <a:custGeom>
            <a:avLst/>
            <a:gdLst>
              <a:gd name="connsiteX0" fmla="*/ 0 w 1702051"/>
              <a:gd name="connsiteY0" fmla="*/ 2364463 h 2364463"/>
              <a:gd name="connsiteX1" fmla="*/ 298764 w 1702051"/>
              <a:gd name="connsiteY1" fmla="*/ 1051711 h 2364463"/>
              <a:gd name="connsiteX2" fmla="*/ 570368 w 1702051"/>
              <a:gd name="connsiteY2" fmla="*/ 264059 h 2364463"/>
              <a:gd name="connsiteX3" fmla="*/ 860079 w 1702051"/>
              <a:gd name="connsiteY3" fmla="*/ 1509 h 2364463"/>
              <a:gd name="connsiteX4" fmla="*/ 1131683 w 1702051"/>
              <a:gd name="connsiteY4" fmla="*/ 273113 h 2364463"/>
              <a:gd name="connsiteX5" fmla="*/ 1412340 w 1702051"/>
              <a:gd name="connsiteY5" fmla="*/ 1078871 h 2364463"/>
              <a:gd name="connsiteX6" fmla="*/ 1702051 w 1702051"/>
              <a:gd name="connsiteY6" fmla="*/ 2364463 h 2364463"/>
              <a:gd name="connsiteX0" fmla="*/ 0 w 1412340"/>
              <a:gd name="connsiteY0" fmla="*/ 2364463 h 2364463"/>
              <a:gd name="connsiteX1" fmla="*/ 298764 w 1412340"/>
              <a:gd name="connsiteY1" fmla="*/ 1051711 h 2364463"/>
              <a:gd name="connsiteX2" fmla="*/ 570368 w 1412340"/>
              <a:gd name="connsiteY2" fmla="*/ 264059 h 2364463"/>
              <a:gd name="connsiteX3" fmla="*/ 860079 w 1412340"/>
              <a:gd name="connsiteY3" fmla="*/ 1509 h 2364463"/>
              <a:gd name="connsiteX4" fmla="*/ 1131683 w 1412340"/>
              <a:gd name="connsiteY4" fmla="*/ 273113 h 2364463"/>
              <a:gd name="connsiteX5" fmla="*/ 1412340 w 1412340"/>
              <a:gd name="connsiteY5" fmla="*/ 1078871 h 236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2340" h="2364463">
                <a:moveTo>
                  <a:pt x="0" y="2364463"/>
                </a:moveTo>
                <a:cubicBezTo>
                  <a:pt x="101851" y="1883120"/>
                  <a:pt x="203703" y="1401778"/>
                  <a:pt x="298764" y="1051711"/>
                </a:cubicBezTo>
                <a:cubicBezTo>
                  <a:pt x="393825" y="701644"/>
                  <a:pt x="476816" y="439093"/>
                  <a:pt x="570368" y="264059"/>
                </a:cubicBezTo>
                <a:cubicBezTo>
                  <a:pt x="663921" y="89025"/>
                  <a:pt x="766527" y="0"/>
                  <a:pt x="860079" y="1509"/>
                </a:cubicBezTo>
                <a:cubicBezTo>
                  <a:pt x="953631" y="3018"/>
                  <a:pt x="1039639" y="93553"/>
                  <a:pt x="1131683" y="273113"/>
                </a:cubicBezTo>
                <a:cubicBezTo>
                  <a:pt x="1223727" y="452673"/>
                  <a:pt x="1317279" y="730313"/>
                  <a:pt x="1412340" y="1078871"/>
                </a:cubicBezTo>
              </a:path>
            </a:pathLst>
          </a:cu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884613" y="1322388"/>
            <a:ext cx="1411287" cy="2352675"/>
          </a:xfrm>
          <a:custGeom>
            <a:avLst/>
            <a:gdLst>
              <a:gd name="connsiteX0" fmla="*/ 0 w 1412340"/>
              <a:gd name="connsiteY0" fmla="*/ 2353901 h 2353901"/>
              <a:gd name="connsiteX1" fmla="*/ 280657 w 1412340"/>
              <a:gd name="connsiteY1" fmla="*/ 1050202 h 2353901"/>
              <a:gd name="connsiteX2" fmla="*/ 570368 w 1412340"/>
              <a:gd name="connsiteY2" fmla="*/ 262550 h 2353901"/>
              <a:gd name="connsiteX3" fmla="*/ 841972 w 1412340"/>
              <a:gd name="connsiteY3" fmla="*/ 0 h 2353901"/>
              <a:gd name="connsiteX4" fmla="*/ 1131683 w 1412340"/>
              <a:gd name="connsiteY4" fmla="*/ 262550 h 2353901"/>
              <a:gd name="connsiteX5" fmla="*/ 1412340 w 1412340"/>
              <a:gd name="connsiteY5" fmla="*/ 1032095 h 235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2340" h="2353901">
                <a:moveTo>
                  <a:pt x="0" y="2353901"/>
                </a:moveTo>
                <a:cubicBezTo>
                  <a:pt x="92798" y="1876330"/>
                  <a:pt x="185596" y="1398760"/>
                  <a:pt x="280657" y="1050202"/>
                </a:cubicBezTo>
                <a:cubicBezTo>
                  <a:pt x="375718" y="701644"/>
                  <a:pt x="476816" y="437584"/>
                  <a:pt x="570368" y="262550"/>
                </a:cubicBezTo>
                <a:cubicBezTo>
                  <a:pt x="663921" y="87516"/>
                  <a:pt x="748420" y="0"/>
                  <a:pt x="841972" y="0"/>
                </a:cubicBezTo>
                <a:cubicBezTo>
                  <a:pt x="935524" y="0"/>
                  <a:pt x="1036622" y="90534"/>
                  <a:pt x="1131683" y="262550"/>
                </a:cubicBezTo>
                <a:cubicBezTo>
                  <a:pt x="1226744" y="434566"/>
                  <a:pt x="1319542" y="733330"/>
                  <a:pt x="1412340" y="1032095"/>
                </a:cubicBezTo>
              </a:path>
            </a:pathLst>
          </a:cu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287963" y="806450"/>
            <a:ext cx="1303337" cy="3408363"/>
          </a:xfrm>
          <a:custGeom>
            <a:avLst/>
            <a:gdLst>
              <a:gd name="connsiteX0" fmla="*/ 0 w 1303699"/>
              <a:gd name="connsiteY0" fmla="*/ 3132499 h 3413157"/>
              <a:gd name="connsiteX1" fmla="*/ 289711 w 1303699"/>
              <a:gd name="connsiteY1" fmla="*/ 3413157 h 3413157"/>
              <a:gd name="connsiteX2" fmla="*/ 570368 w 1303699"/>
              <a:gd name="connsiteY2" fmla="*/ 3132499 h 3413157"/>
              <a:gd name="connsiteX3" fmla="*/ 851026 w 1303699"/>
              <a:gd name="connsiteY3" fmla="*/ 2353901 h 3413157"/>
              <a:gd name="connsiteX4" fmla="*/ 1149790 w 1303699"/>
              <a:gd name="connsiteY4" fmla="*/ 1041149 h 3413157"/>
              <a:gd name="connsiteX5" fmla="*/ 1303699 w 1303699"/>
              <a:gd name="connsiteY5" fmla="*/ 0 h 3413157"/>
              <a:gd name="connsiteX0" fmla="*/ 0 w 1303699"/>
              <a:gd name="connsiteY0" fmla="*/ 3132499 h 3337622"/>
              <a:gd name="connsiteX1" fmla="*/ 284908 w 1303699"/>
              <a:gd name="connsiteY1" fmla="*/ 3337622 h 3337622"/>
              <a:gd name="connsiteX2" fmla="*/ 570368 w 1303699"/>
              <a:gd name="connsiteY2" fmla="*/ 3132499 h 3337622"/>
              <a:gd name="connsiteX3" fmla="*/ 851026 w 1303699"/>
              <a:gd name="connsiteY3" fmla="*/ 2353901 h 3337622"/>
              <a:gd name="connsiteX4" fmla="*/ 1149790 w 1303699"/>
              <a:gd name="connsiteY4" fmla="*/ 1041149 h 3337622"/>
              <a:gd name="connsiteX5" fmla="*/ 1303699 w 1303699"/>
              <a:gd name="connsiteY5" fmla="*/ 0 h 3337622"/>
              <a:gd name="connsiteX0" fmla="*/ 0 w 1303699"/>
              <a:gd name="connsiteY0" fmla="*/ 3132499 h 3409060"/>
              <a:gd name="connsiteX1" fmla="*/ 284908 w 1303699"/>
              <a:gd name="connsiteY1" fmla="*/ 3409060 h 3409060"/>
              <a:gd name="connsiteX2" fmla="*/ 570368 w 1303699"/>
              <a:gd name="connsiteY2" fmla="*/ 3132499 h 3409060"/>
              <a:gd name="connsiteX3" fmla="*/ 851026 w 1303699"/>
              <a:gd name="connsiteY3" fmla="*/ 2353901 h 3409060"/>
              <a:gd name="connsiteX4" fmla="*/ 1149790 w 1303699"/>
              <a:gd name="connsiteY4" fmla="*/ 1041149 h 3409060"/>
              <a:gd name="connsiteX5" fmla="*/ 1303699 w 1303699"/>
              <a:gd name="connsiteY5" fmla="*/ 0 h 340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3699" h="3409060">
                <a:moveTo>
                  <a:pt x="0" y="3132499"/>
                </a:moveTo>
                <a:cubicBezTo>
                  <a:pt x="97325" y="3272828"/>
                  <a:pt x="189847" y="3409060"/>
                  <a:pt x="284908" y="3409060"/>
                </a:cubicBezTo>
                <a:cubicBezTo>
                  <a:pt x="379969" y="3409060"/>
                  <a:pt x="476015" y="3308359"/>
                  <a:pt x="570368" y="3132499"/>
                </a:cubicBezTo>
                <a:cubicBezTo>
                  <a:pt x="664721" y="2956639"/>
                  <a:pt x="754456" y="2702459"/>
                  <a:pt x="851026" y="2353901"/>
                </a:cubicBezTo>
                <a:cubicBezTo>
                  <a:pt x="947596" y="2005343"/>
                  <a:pt x="1074345" y="1433466"/>
                  <a:pt x="1149790" y="1041149"/>
                </a:cubicBezTo>
                <a:cubicBezTo>
                  <a:pt x="1225236" y="648832"/>
                  <a:pt x="1264467" y="324416"/>
                  <a:pt x="1303699" y="0"/>
                </a:cubicBezTo>
              </a:path>
            </a:pathLst>
          </a:cu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>
            <a:spLocks noChangeAspect="1"/>
          </p:cNvSpPr>
          <p:nvPr/>
        </p:nvSpPr>
        <p:spPr>
          <a:xfrm>
            <a:off x="2411413" y="4929188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>
            <a:spLocks noChangeAspect="1"/>
          </p:cNvSpPr>
          <p:nvPr/>
        </p:nvSpPr>
        <p:spPr>
          <a:xfrm>
            <a:off x="5214938" y="2286000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>
            <a:spLocks noChangeAspect="1"/>
          </p:cNvSpPr>
          <p:nvPr/>
        </p:nvSpPr>
        <p:spPr>
          <a:xfrm>
            <a:off x="5233988" y="3870325"/>
            <a:ext cx="107950" cy="1079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43" name="Прямоугольник 23"/>
          <p:cNvSpPr>
            <a:spLocks noChangeArrowheads="1"/>
          </p:cNvSpPr>
          <p:nvPr/>
        </p:nvSpPr>
        <p:spPr bwMode="auto">
          <a:xfrm>
            <a:off x="642938" y="285750"/>
            <a:ext cx="1216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sz="32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4" name="Прямоугольник 24"/>
          <p:cNvSpPr>
            <a:spLocks noChangeArrowheads="1"/>
          </p:cNvSpPr>
          <p:nvPr/>
        </p:nvSpPr>
        <p:spPr bwMode="auto">
          <a:xfrm>
            <a:off x="714375" y="1071563"/>
            <a:ext cx="8032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 &lt; 0</a:t>
            </a:r>
            <a:endParaRPr lang="ru-RU">
              <a:latin typeface="Calibri" pitchFamily="34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571500" y="5214938"/>
            <a:ext cx="7659688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Проецируем части графика, лежащие ниже Ох на Ох.</a:t>
            </a:r>
            <a:endParaRPr lang="ru-RU">
              <a:latin typeface="Calibri" pitchFamily="34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 flipH="1">
            <a:off x="1853407" y="4283869"/>
            <a:ext cx="1223962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>
            <a:off x="2427288" y="3887788"/>
            <a:ext cx="43180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 flipH="1">
            <a:off x="5196681" y="3761582"/>
            <a:ext cx="179387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>
            <a:off x="5302250" y="3941763"/>
            <a:ext cx="53975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 flipH="1">
            <a:off x="5731669" y="3798094"/>
            <a:ext cx="252412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>
            <a:off x="5490369" y="3906044"/>
            <a:ext cx="468312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 flipH="1">
            <a:off x="5195094" y="3906044"/>
            <a:ext cx="468312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олилиния 31"/>
          <p:cNvSpPr/>
          <p:nvPr/>
        </p:nvSpPr>
        <p:spPr>
          <a:xfrm>
            <a:off x="2473325" y="3698875"/>
            <a:ext cx="276225" cy="1227138"/>
          </a:xfrm>
          <a:custGeom>
            <a:avLst/>
            <a:gdLst>
              <a:gd name="connsiteX0" fmla="*/ 0 w 277091"/>
              <a:gd name="connsiteY0" fmla="*/ 1226127 h 1226127"/>
              <a:gd name="connsiteX1" fmla="*/ 166255 w 277091"/>
              <a:gd name="connsiteY1" fmla="*/ 484909 h 1226127"/>
              <a:gd name="connsiteX2" fmla="*/ 277091 w 277091"/>
              <a:gd name="connsiteY2" fmla="*/ 0 h 122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1" h="1226127">
                <a:moveTo>
                  <a:pt x="0" y="1226127"/>
                </a:moveTo>
                <a:cubicBezTo>
                  <a:pt x="60036" y="957695"/>
                  <a:pt x="120073" y="689263"/>
                  <a:pt x="166255" y="484909"/>
                </a:cubicBezTo>
                <a:cubicBezTo>
                  <a:pt x="212437" y="280555"/>
                  <a:pt x="244764" y="140277"/>
                  <a:pt x="277091" y="0"/>
                </a:cubicBezTo>
              </a:path>
            </a:pathLst>
          </a:custGeom>
          <a:ln w="412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5307013" y="3678238"/>
            <a:ext cx="677862" cy="539750"/>
          </a:xfrm>
          <a:custGeom>
            <a:avLst/>
            <a:gdLst>
              <a:gd name="connsiteX0" fmla="*/ 0 w 678873"/>
              <a:gd name="connsiteY0" fmla="*/ 297873 h 554182"/>
              <a:gd name="connsiteX1" fmla="*/ 117764 w 678873"/>
              <a:gd name="connsiteY1" fmla="*/ 450273 h 554182"/>
              <a:gd name="connsiteX2" fmla="*/ 277091 w 678873"/>
              <a:gd name="connsiteY2" fmla="*/ 554182 h 554182"/>
              <a:gd name="connsiteX3" fmla="*/ 443345 w 678873"/>
              <a:gd name="connsiteY3" fmla="*/ 450273 h 554182"/>
              <a:gd name="connsiteX4" fmla="*/ 678873 w 678873"/>
              <a:gd name="connsiteY4" fmla="*/ 0 h 554182"/>
              <a:gd name="connsiteX0" fmla="*/ 0 w 678873"/>
              <a:gd name="connsiteY0" fmla="*/ 297873 h 554182"/>
              <a:gd name="connsiteX1" fmla="*/ 117764 w 678873"/>
              <a:gd name="connsiteY1" fmla="*/ 450273 h 554182"/>
              <a:gd name="connsiteX2" fmla="*/ 277091 w 678873"/>
              <a:gd name="connsiteY2" fmla="*/ 554182 h 554182"/>
              <a:gd name="connsiteX3" fmla="*/ 443345 w 678873"/>
              <a:gd name="connsiteY3" fmla="*/ 450273 h 554182"/>
              <a:gd name="connsiteX4" fmla="*/ 678873 w 678873"/>
              <a:gd name="connsiteY4" fmla="*/ 0 h 554182"/>
              <a:gd name="connsiteX0" fmla="*/ 0 w 678873"/>
              <a:gd name="connsiteY0" fmla="*/ 297873 h 539679"/>
              <a:gd name="connsiteX1" fmla="*/ 117764 w 678873"/>
              <a:gd name="connsiteY1" fmla="*/ 450273 h 539679"/>
              <a:gd name="connsiteX2" fmla="*/ 265841 w 678873"/>
              <a:gd name="connsiteY2" fmla="*/ 536436 h 539679"/>
              <a:gd name="connsiteX3" fmla="*/ 443345 w 678873"/>
              <a:gd name="connsiteY3" fmla="*/ 450273 h 539679"/>
              <a:gd name="connsiteX4" fmla="*/ 678873 w 678873"/>
              <a:gd name="connsiteY4" fmla="*/ 0 h 539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873" h="539679">
                <a:moveTo>
                  <a:pt x="0" y="297873"/>
                </a:moveTo>
                <a:cubicBezTo>
                  <a:pt x="35791" y="352714"/>
                  <a:pt x="73457" y="410513"/>
                  <a:pt x="117764" y="450273"/>
                </a:cubicBezTo>
                <a:cubicBezTo>
                  <a:pt x="162071" y="490034"/>
                  <a:pt x="211578" y="536436"/>
                  <a:pt x="265841" y="536436"/>
                </a:cubicBezTo>
                <a:cubicBezTo>
                  <a:pt x="320104" y="536436"/>
                  <a:pt x="374506" y="539679"/>
                  <a:pt x="443345" y="450273"/>
                </a:cubicBezTo>
                <a:cubicBezTo>
                  <a:pt x="512184" y="360867"/>
                  <a:pt x="594591" y="178954"/>
                  <a:pt x="678873" y="0"/>
                </a:cubicBezTo>
              </a:path>
            </a:pathLst>
          </a:custGeom>
          <a:ln w="412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Овал 33"/>
          <p:cNvSpPr>
            <a:spLocks noChangeAspect="1"/>
          </p:cNvSpPr>
          <p:nvPr/>
        </p:nvSpPr>
        <p:spPr>
          <a:xfrm>
            <a:off x="2411413" y="3635375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2500313" y="3689350"/>
            <a:ext cx="252412" cy="0"/>
          </a:xfrm>
          <a:prstGeom prst="line">
            <a:avLst/>
          </a:prstGeom>
          <a:ln w="412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>
            <a:spLocks noChangeAspect="1"/>
          </p:cNvSpPr>
          <p:nvPr/>
        </p:nvSpPr>
        <p:spPr>
          <a:xfrm>
            <a:off x="2714625" y="3643313"/>
            <a:ext cx="107950" cy="10795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5292725" y="3689350"/>
            <a:ext cx="682625" cy="0"/>
          </a:xfrm>
          <a:prstGeom prst="line">
            <a:avLst/>
          </a:prstGeom>
          <a:ln w="412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>
            <a:spLocks noChangeAspect="1"/>
          </p:cNvSpPr>
          <p:nvPr/>
        </p:nvSpPr>
        <p:spPr>
          <a:xfrm>
            <a:off x="5214938" y="3643313"/>
            <a:ext cx="107950" cy="10795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>
            <a:spLocks noChangeAspect="1"/>
          </p:cNvSpPr>
          <p:nvPr/>
        </p:nvSpPr>
        <p:spPr>
          <a:xfrm>
            <a:off x="5929313" y="3643313"/>
            <a:ext cx="107950" cy="10795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85813" y="1571625"/>
          <a:ext cx="2705100" cy="363538"/>
        </p:xfrm>
        <a:graphic>
          <a:graphicData uri="http://schemas.openxmlformats.org/presentationml/2006/ole">
            <p:oleObj spid="_x0000_s22530" name="‘ормула" r:id="rId4" imgW="1511300" imgH="203200" progId="Equation.3">
              <p:embed/>
            </p:oleObj>
          </a:graphicData>
        </a:graphic>
      </p:graphicFrame>
      <p:sp>
        <p:nvSpPr>
          <p:cNvPr id="45" name="TextBox 11"/>
          <p:cNvSpPr txBox="1">
            <a:spLocks noChangeArrowheads="1"/>
          </p:cNvSpPr>
          <p:nvPr/>
        </p:nvSpPr>
        <p:spPr bwMode="auto">
          <a:xfrm>
            <a:off x="2714625" y="371475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-6</a:t>
            </a:r>
            <a:endParaRPr lang="ru-RU" sz="1400" b="1">
              <a:latin typeface="Calibri" pitchFamily="34" charset="0"/>
            </a:endParaRPr>
          </a:p>
        </p:txBody>
      </p:sp>
      <p:sp>
        <p:nvSpPr>
          <p:cNvPr id="46" name="TextBox 11"/>
          <p:cNvSpPr txBox="1">
            <a:spLocks noChangeArrowheads="1"/>
          </p:cNvSpPr>
          <p:nvPr/>
        </p:nvSpPr>
        <p:spPr bwMode="auto">
          <a:xfrm>
            <a:off x="2214563" y="3357563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-</a:t>
            </a:r>
            <a:r>
              <a:rPr lang="ru-RU" sz="1400" b="1">
                <a:latin typeface="Calibri" pitchFamily="34" charset="0"/>
              </a:rPr>
              <a:t>7</a:t>
            </a:r>
          </a:p>
        </p:txBody>
      </p:sp>
      <p:sp>
        <p:nvSpPr>
          <p:cNvPr id="47" name="TextBox 11"/>
          <p:cNvSpPr txBox="1">
            <a:spLocks noChangeArrowheads="1"/>
          </p:cNvSpPr>
          <p:nvPr/>
        </p:nvSpPr>
        <p:spPr bwMode="auto">
          <a:xfrm>
            <a:off x="5143500" y="3357563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3</a:t>
            </a:r>
          </a:p>
        </p:txBody>
      </p:sp>
      <p:sp>
        <p:nvSpPr>
          <p:cNvPr id="48" name="TextBox 11"/>
          <p:cNvSpPr txBox="1">
            <a:spLocks noChangeArrowheads="1"/>
          </p:cNvSpPr>
          <p:nvPr/>
        </p:nvSpPr>
        <p:spPr bwMode="auto">
          <a:xfrm>
            <a:off x="5857875" y="371475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4" grpId="0" animBg="1"/>
      <p:bldP spid="35" grpId="0" animBg="1"/>
      <p:bldP spid="36" grpId="0" animBg="1"/>
      <p:bldP spid="37" grpId="0" animBg="1"/>
      <p:bldP spid="45" grpId="0"/>
      <p:bldP spid="46" grpId="0"/>
      <p:bldP spid="47" grpId="0"/>
      <p:bldP spid="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6715125" y="4929188"/>
            <a:ext cx="2000250" cy="150018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528F32-19E5-4D01-B6FB-C809EA4A359B}" type="slidenum">
              <a:rPr lang="ru-RU" smtClean="0">
                <a:solidFill>
                  <a:srgbClr val="898989"/>
                </a:solidFill>
                <a:latin typeface="Calibri" pitchFamily="34" charset="0"/>
              </a:rPr>
              <a:pPr/>
              <a:t>26</a:t>
            </a:fld>
            <a:endParaRPr 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grpSp>
        <p:nvGrpSpPr>
          <p:cNvPr id="23557" name="Группа 12"/>
          <p:cNvGrpSpPr>
            <a:grpSpLocks/>
          </p:cNvGrpSpPr>
          <p:nvPr/>
        </p:nvGrpSpPr>
        <p:grpSpPr bwMode="auto">
          <a:xfrm>
            <a:off x="571500" y="785813"/>
            <a:ext cx="7500938" cy="5643562"/>
            <a:chOff x="1428728" y="1142984"/>
            <a:chExt cx="6072188" cy="4929187"/>
          </a:xfrm>
        </p:grpSpPr>
        <p:pic>
          <p:nvPicPr>
            <p:cNvPr id="23614" name="Picture 2" descr="G:\мама учёба\Школа\предмет\сетка.jpg"/>
            <p:cNvPicPr>
              <a:picLocks noChangeAspect="1" noChangeArrowheads="1"/>
            </p:cNvPicPr>
            <p:nvPr/>
          </p:nvPicPr>
          <p:blipFill>
            <a:blip r:embed="rId3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1428728" y="1142984"/>
              <a:ext cx="6072188" cy="4929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Прямая со стрелкой 6"/>
            <p:cNvCxnSpPr/>
            <p:nvPr/>
          </p:nvCxnSpPr>
          <p:spPr>
            <a:xfrm>
              <a:off x="1571377" y="3673438"/>
              <a:ext cx="5786891" cy="138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16" name="TextBox 9"/>
            <p:cNvSpPr txBox="1">
              <a:spLocks noChangeArrowheads="1"/>
            </p:cNvSpPr>
            <p:nvPr/>
          </p:nvSpPr>
          <p:spPr bwMode="auto">
            <a:xfrm>
              <a:off x="4571978" y="1142984"/>
              <a:ext cx="214313" cy="322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У</a:t>
              </a:r>
            </a:p>
          </p:txBody>
        </p:sp>
        <p:sp>
          <p:nvSpPr>
            <p:cNvPr id="23617" name="TextBox 10"/>
            <p:cNvSpPr txBox="1">
              <a:spLocks noChangeArrowheads="1"/>
            </p:cNvSpPr>
            <p:nvPr/>
          </p:nvSpPr>
          <p:spPr bwMode="auto">
            <a:xfrm>
              <a:off x="7143728" y="3714734"/>
              <a:ext cx="214313" cy="322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Х</a:t>
              </a:r>
            </a:p>
          </p:txBody>
        </p:sp>
        <p:sp>
          <p:nvSpPr>
            <p:cNvPr id="23618" name="TextBox 11"/>
            <p:cNvSpPr txBox="1">
              <a:spLocks noChangeArrowheads="1"/>
            </p:cNvSpPr>
            <p:nvPr/>
          </p:nvSpPr>
          <p:spPr bwMode="auto">
            <a:xfrm>
              <a:off x="4643416" y="3643296"/>
              <a:ext cx="214312" cy="268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>
                  <a:latin typeface="Calibri" pitchFamily="34" charset="0"/>
                </a:rPr>
                <a:t>1</a:t>
              </a: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 rot="5400000" flipH="1" flipV="1">
              <a:off x="2249657" y="3606985"/>
              <a:ext cx="4644945" cy="257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20" name="TextBox 12"/>
            <p:cNvSpPr txBox="1">
              <a:spLocks noChangeArrowheads="1"/>
            </p:cNvSpPr>
            <p:nvPr/>
          </p:nvSpPr>
          <p:spPr bwMode="auto">
            <a:xfrm>
              <a:off x="4571978" y="3286109"/>
              <a:ext cx="214313" cy="268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15" name="Управляющая кнопка: настраиваемая 14"/>
          <p:cNvSpPr/>
          <p:nvPr/>
        </p:nvSpPr>
        <p:spPr>
          <a:xfrm>
            <a:off x="10404648" y="6093296"/>
            <a:ext cx="928694" cy="285752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2462213" y="2624138"/>
            <a:ext cx="1412875" cy="2363787"/>
          </a:xfrm>
          <a:custGeom>
            <a:avLst/>
            <a:gdLst>
              <a:gd name="connsiteX0" fmla="*/ 0 w 1702051"/>
              <a:gd name="connsiteY0" fmla="*/ 2364463 h 2364463"/>
              <a:gd name="connsiteX1" fmla="*/ 298764 w 1702051"/>
              <a:gd name="connsiteY1" fmla="*/ 1051711 h 2364463"/>
              <a:gd name="connsiteX2" fmla="*/ 570368 w 1702051"/>
              <a:gd name="connsiteY2" fmla="*/ 264059 h 2364463"/>
              <a:gd name="connsiteX3" fmla="*/ 860079 w 1702051"/>
              <a:gd name="connsiteY3" fmla="*/ 1509 h 2364463"/>
              <a:gd name="connsiteX4" fmla="*/ 1131683 w 1702051"/>
              <a:gd name="connsiteY4" fmla="*/ 273113 h 2364463"/>
              <a:gd name="connsiteX5" fmla="*/ 1412340 w 1702051"/>
              <a:gd name="connsiteY5" fmla="*/ 1078871 h 2364463"/>
              <a:gd name="connsiteX6" fmla="*/ 1702051 w 1702051"/>
              <a:gd name="connsiteY6" fmla="*/ 2364463 h 2364463"/>
              <a:gd name="connsiteX0" fmla="*/ 0 w 1412340"/>
              <a:gd name="connsiteY0" fmla="*/ 2364463 h 2364463"/>
              <a:gd name="connsiteX1" fmla="*/ 298764 w 1412340"/>
              <a:gd name="connsiteY1" fmla="*/ 1051711 h 2364463"/>
              <a:gd name="connsiteX2" fmla="*/ 570368 w 1412340"/>
              <a:gd name="connsiteY2" fmla="*/ 264059 h 2364463"/>
              <a:gd name="connsiteX3" fmla="*/ 860079 w 1412340"/>
              <a:gd name="connsiteY3" fmla="*/ 1509 h 2364463"/>
              <a:gd name="connsiteX4" fmla="*/ 1131683 w 1412340"/>
              <a:gd name="connsiteY4" fmla="*/ 273113 h 2364463"/>
              <a:gd name="connsiteX5" fmla="*/ 1412340 w 1412340"/>
              <a:gd name="connsiteY5" fmla="*/ 1078871 h 236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2340" h="2364463">
                <a:moveTo>
                  <a:pt x="0" y="2364463"/>
                </a:moveTo>
                <a:cubicBezTo>
                  <a:pt x="101851" y="1883120"/>
                  <a:pt x="203703" y="1401778"/>
                  <a:pt x="298764" y="1051711"/>
                </a:cubicBezTo>
                <a:cubicBezTo>
                  <a:pt x="393825" y="701644"/>
                  <a:pt x="476816" y="439093"/>
                  <a:pt x="570368" y="264059"/>
                </a:cubicBezTo>
                <a:cubicBezTo>
                  <a:pt x="663921" y="89025"/>
                  <a:pt x="766527" y="0"/>
                  <a:pt x="860079" y="1509"/>
                </a:cubicBezTo>
                <a:cubicBezTo>
                  <a:pt x="953631" y="3018"/>
                  <a:pt x="1039639" y="93553"/>
                  <a:pt x="1131683" y="273113"/>
                </a:cubicBezTo>
                <a:cubicBezTo>
                  <a:pt x="1223727" y="452673"/>
                  <a:pt x="1317279" y="730313"/>
                  <a:pt x="1412340" y="1078871"/>
                </a:cubicBezTo>
              </a:path>
            </a:pathLst>
          </a:cu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884613" y="1322388"/>
            <a:ext cx="1411287" cy="2352675"/>
          </a:xfrm>
          <a:custGeom>
            <a:avLst/>
            <a:gdLst>
              <a:gd name="connsiteX0" fmla="*/ 0 w 1412340"/>
              <a:gd name="connsiteY0" fmla="*/ 2353901 h 2353901"/>
              <a:gd name="connsiteX1" fmla="*/ 280657 w 1412340"/>
              <a:gd name="connsiteY1" fmla="*/ 1050202 h 2353901"/>
              <a:gd name="connsiteX2" fmla="*/ 570368 w 1412340"/>
              <a:gd name="connsiteY2" fmla="*/ 262550 h 2353901"/>
              <a:gd name="connsiteX3" fmla="*/ 841972 w 1412340"/>
              <a:gd name="connsiteY3" fmla="*/ 0 h 2353901"/>
              <a:gd name="connsiteX4" fmla="*/ 1131683 w 1412340"/>
              <a:gd name="connsiteY4" fmla="*/ 262550 h 2353901"/>
              <a:gd name="connsiteX5" fmla="*/ 1412340 w 1412340"/>
              <a:gd name="connsiteY5" fmla="*/ 1032095 h 235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2340" h="2353901">
                <a:moveTo>
                  <a:pt x="0" y="2353901"/>
                </a:moveTo>
                <a:cubicBezTo>
                  <a:pt x="92798" y="1876330"/>
                  <a:pt x="185596" y="1398760"/>
                  <a:pt x="280657" y="1050202"/>
                </a:cubicBezTo>
                <a:cubicBezTo>
                  <a:pt x="375718" y="701644"/>
                  <a:pt x="476816" y="437584"/>
                  <a:pt x="570368" y="262550"/>
                </a:cubicBezTo>
                <a:cubicBezTo>
                  <a:pt x="663921" y="87516"/>
                  <a:pt x="748420" y="0"/>
                  <a:pt x="841972" y="0"/>
                </a:cubicBezTo>
                <a:cubicBezTo>
                  <a:pt x="935524" y="0"/>
                  <a:pt x="1036622" y="90534"/>
                  <a:pt x="1131683" y="262550"/>
                </a:cubicBezTo>
                <a:cubicBezTo>
                  <a:pt x="1226744" y="434566"/>
                  <a:pt x="1319542" y="733330"/>
                  <a:pt x="1412340" y="1032095"/>
                </a:cubicBezTo>
              </a:path>
            </a:pathLst>
          </a:cu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287963" y="806450"/>
            <a:ext cx="1303337" cy="3408363"/>
          </a:xfrm>
          <a:custGeom>
            <a:avLst/>
            <a:gdLst>
              <a:gd name="connsiteX0" fmla="*/ 0 w 1303699"/>
              <a:gd name="connsiteY0" fmla="*/ 3132499 h 3413157"/>
              <a:gd name="connsiteX1" fmla="*/ 289711 w 1303699"/>
              <a:gd name="connsiteY1" fmla="*/ 3413157 h 3413157"/>
              <a:gd name="connsiteX2" fmla="*/ 570368 w 1303699"/>
              <a:gd name="connsiteY2" fmla="*/ 3132499 h 3413157"/>
              <a:gd name="connsiteX3" fmla="*/ 851026 w 1303699"/>
              <a:gd name="connsiteY3" fmla="*/ 2353901 h 3413157"/>
              <a:gd name="connsiteX4" fmla="*/ 1149790 w 1303699"/>
              <a:gd name="connsiteY4" fmla="*/ 1041149 h 3413157"/>
              <a:gd name="connsiteX5" fmla="*/ 1303699 w 1303699"/>
              <a:gd name="connsiteY5" fmla="*/ 0 h 3413157"/>
              <a:gd name="connsiteX0" fmla="*/ 0 w 1303699"/>
              <a:gd name="connsiteY0" fmla="*/ 3132499 h 3337622"/>
              <a:gd name="connsiteX1" fmla="*/ 284908 w 1303699"/>
              <a:gd name="connsiteY1" fmla="*/ 3337622 h 3337622"/>
              <a:gd name="connsiteX2" fmla="*/ 570368 w 1303699"/>
              <a:gd name="connsiteY2" fmla="*/ 3132499 h 3337622"/>
              <a:gd name="connsiteX3" fmla="*/ 851026 w 1303699"/>
              <a:gd name="connsiteY3" fmla="*/ 2353901 h 3337622"/>
              <a:gd name="connsiteX4" fmla="*/ 1149790 w 1303699"/>
              <a:gd name="connsiteY4" fmla="*/ 1041149 h 3337622"/>
              <a:gd name="connsiteX5" fmla="*/ 1303699 w 1303699"/>
              <a:gd name="connsiteY5" fmla="*/ 0 h 3337622"/>
              <a:gd name="connsiteX0" fmla="*/ 0 w 1303699"/>
              <a:gd name="connsiteY0" fmla="*/ 3132499 h 3409060"/>
              <a:gd name="connsiteX1" fmla="*/ 284908 w 1303699"/>
              <a:gd name="connsiteY1" fmla="*/ 3409060 h 3409060"/>
              <a:gd name="connsiteX2" fmla="*/ 570368 w 1303699"/>
              <a:gd name="connsiteY2" fmla="*/ 3132499 h 3409060"/>
              <a:gd name="connsiteX3" fmla="*/ 851026 w 1303699"/>
              <a:gd name="connsiteY3" fmla="*/ 2353901 h 3409060"/>
              <a:gd name="connsiteX4" fmla="*/ 1149790 w 1303699"/>
              <a:gd name="connsiteY4" fmla="*/ 1041149 h 3409060"/>
              <a:gd name="connsiteX5" fmla="*/ 1303699 w 1303699"/>
              <a:gd name="connsiteY5" fmla="*/ 0 h 340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3699" h="3409060">
                <a:moveTo>
                  <a:pt x="0" y="3132499"/>
                </a:moveTo>
                <a:cubicBezTo>
                  <a:pt x="97325" y="3272828"/>
                  <a:pt x="189847" y="3409060"/>
                  <a:pt x="284908" y="3409060"/>
                </a:cubicBezTo>
                <a:cubicBezTo>
                  <a:pt x="379969" y="3409060"/>
                  <a:pt x="476015" y="3308359"/>
                  <a:pt x="570368" y="3132499"/>
                </a:cubicBezTo>
                <a:cubicBezTo>
                  <a:pt x="664721" y="2956639"/>
                  <a:pt x="754456" y="2702459"/>
                  <a:pt x="851026" y="2353901"/>
                </a:cubicBezTo>
                <a:cubicBezTo>
                  <a:pt x="947596" y="2005343"/>
                  <a:pt x="1074345" y="1433466"/>
                  <a:pt x="1149790" y="1041149"/>
                </a:cubicBezTo>
                <a:cubicBezTo>
                  <a:pt x="1225236" y="648832"/>
                  <a:pt x="1264467" y="324416"/>
                  <a:pt x="1303699" y="0"/>
                </a:cubicBezTo>
              </a:path>
            </a:pathLst>
          </a:cu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>
            <a:spLocks noChangeAspect="1"/>
          </p:cNvSpPr>
          <p:nvPr/>
        </p:nvSpPr>
        <p:spPr>
          <a:xfrm>
            <a:off x="2411413" y="4929188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>
            <a:spLocks noChangeAspect="1"/>
          </p:cNvSpPr>
          <p:nvPr/>
        </p:nvSpPr>
        <p:spPr>
          <a:xfrm>
            <a:off x="5214938" y="2286000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>
            <a:spLocks noChangeAspect="1"/>
          </p:cNvSpPr>
          <p:nvPr/>
        </p:nvSpPr>
        <p:spPr>
          <a:xfrm>
            <a:off x="5233988" y="3870325"/>
            <a:ext cx="107950" cy="1079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67" name="Прямоугольник 23"/>
          <p:cNvSpPr>
            <a:spLocks noChangeArrowheads="1"/>
          </p:cNvSpPr>
          <p:nvPr/>
        </p:nvSpPr>
        <p:spPr bwMode="auto">
          <a:xfrm>
            <a:off x="642938" y="285750"/>
            <a:ext cx="1216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sz="32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8" name="Прямоугольник 24"/>
          <p:cNvSpPr>
            <a:spLocks noChangeArrowheads="1"/>
          </p:cNvSpPr>
          <p:nvPr/>
        </p:nvSpPr>
        <p:spPr bwMode="auto">
          <a:xfrm>
            <a:off x="642938" y="857250"/>
            <a:ext cx="5524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 ↑</a:t>
            </a:r>
            <a:endParaRPr lang="ru-RU">
              <a:latin typeface="Calibri" pitchFamily="34" charset="0"/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571500" y="5214938"/>
            <a:ext cx="7110413" cy="830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Проецируем части графика, «идущие вверх» слева </a:t>
            </a:r>
          </a:p>
          <a:p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право на Ох.</a:t>
            </a:r>
            <a:endParaRPr lang="ru-RU">
              <a:latin typeface="Calibri" pitchFamily="34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2476500" y="2628900"/>
            <a:ext cx="857250" cy="2305050"/>
          </a:xfrm>
          <a:custGeom>
            <a:avLst/>
            <a:gdLst>
              <a:gd name="connsiteX0" fmla="*/ 0 w 857250"/>
              <a:gd name="connsiteY0" fmla="*/ 2305050 h 2305050"/>
              <a:gd name="connsiteX1" fmla="*/ 219075 w 857250"/>
              <a:gd name="connsiteY1" fmla="*/ 1314450 h 2305050"/>
              <a:gd name="connsiteX2" fmla="*/ 466725 w 857250"/>
              <a:gd name="connsiteY2" fmla="*/ 476250 h 2305050"/>
              <a:gd name="connsiteX3" fmla="*/ 666750 w 857250"/>
              <a:gd name="connsiteY3" fmla="*/ 85725 h 2305050"/>
              <a:gd name="connsiteX4" fmla="*/ 857250 w 857250"/>
              <a:gd name="connsiteY4" fmla="*/ 0 h 230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0" h="2305050">
                <a:moveTo>
                  <a:pt x="0" y="2305050"/>
                </a:moveTo>
                <a:cubicBezTo>
                  <a:pt x="70644" y="1962150"/>
                  <a:pt x="141288" y="1619250"/>
                  <a:pt x="219075" y="1314450"/>
                </a:cubicBezTo>
                <a:cubicBezTo>
                  <a:pt x="296862" y="1009650"/>
                  <a:pt x="392113" y="681037"/>
                  <a:pt x="466725" y="476250"/>
                </a:cubicBezTo>
                <a:cubicBezTo>
                  <a:pt x="541337" y="271463"/>
                  <a:pt x="601663" y="165100"/>
                  <a:pt x="666750" y="85725"/>
                </a:cubicBezTo>
                <a:cubicBezTo>
                  <a:pt x="731837" y="6350"/>
                  <a:pt x="794543" y="3175"/>
                  <a:pt x="857250" y="0"/>
                </a:cubicBezTo>
              </a:path>
            </a:pathLst>
          </a:custGeom>
          <a:ln w="539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Овал 26"/>
          <p:cNvSpPr>
            <a:spLocks noChangeAspect="1"/>
          </p:cNvSpPr>
          <p:nvPr/>
        </p:nvSpPr>
        <p:spPr>
          <a:xfrm>
            <a:off x="3276600" y="2571750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>
            <a:spLocks noChangeAspect="1"/>
          </p:cNvSpPr>
          <p:nvPr/>
        </p:nvSpPr>
        <p:spPr>
          <a:xfrm>
            <a:off x="5526088" y="4143375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>
            <a:spLocks noChangeAspect="1"/>
          </p:cNvSpPr>
          <p:nvPr/>
        </p:nvSpPr>
        <p:spPr>
          <a:xfrm>
            <a:off x="2411413" y="4932363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>
            <a:spLocks noChangeAspect="1"/>
          </p:cNvSpPr>
          <p:nvPr/>
        </p:nvSpPr>
        <p:spPr>
          <a:xfrm>
            <a:off x="4679950" y="1260475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>
            <a:spLocks noChangeAspect="1"/>
          </p:cNvSpPr>
          <p:nvPr/>
        </p:nvSpPr>
        <p:spPr>
          <a:xfrm>
            <a:off x="3816350" y="3643313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3886200" y="1316038"/>
            <a:ext cx="844550" cy="2355850"/>
          </a:xfrm>
          <a:custGeom>
            <a:avLst/>
            <a:gdLst>
              <a:gd name="connsiteX0" fmla="*/ 0 w 845127"/>
              <a:gd name="connsiteY0" fmla="*/ 2355273 h 2355273"/>
              <a:gd name="connsiteX1" fmla="*/ 214745 w 845127"/>
              <a:gd name="connsiteY1" fmla="*/ 1330036 h 2355273"/>
              <a:gd name="connsiteX2" fmla="*/ 457200 w 845127"/>
              <a:gd name="connsiteY2" fmla="*/ 512618 h 2355273"/>
              <a:gd name="connsiteX3" fmla="*/ 678873 w 845127"/>
              <a:gd name="connsiteY3" fmla="*/ 96982 h 2355273"/>
              <a:gd name="connsiteX4" fmla="*/ 845127 w 845127"/>
              <a:gd name="connsiteY4" fmla="*/ 0 h 235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5127" h="2355273">
                <a:moveTo>
                  <a:pt x="0" y="2355273"/>
                </a:moveTo>
                <a:cubicBezTo>
                  <a:pt x="69272" y="1996209"/>
                  <a:pt x="138545" y="1637145"/>
                  <a:pt x="214745" y="1330036"/>
                </a:cubicBezTo>
                <a:cubicBezTo>
                  <a:pt x="290945" y="1022927"/>
                  <a:pt x="379845" y="718127"/>
                  <a:pt x="457200" y="512618"/>
                </a:cubicBezTo>
                <a:cubicBezTo>
                  <a:pt x="534555" y="307109"/>
                  <a:pt x="614219" y="182418"/>
                  <a:pt x="678873" y="96982"/>
                </a:cubicBezTo>
                <a:cubicBezTo>
                  <a:pt x="743527" y="11546"/>
                  <a:pt x="794327" y="5773"/>
                  <a:pt x="845127" y="0"/>
                </a:cubicBezTo>
              </a:path>
            </a:pathLst>
          </a:custGeom>
          <a:ln w="476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5589588" y="796925"/>
            <a:ext cx="1019175" cy="3429000"/>
          </a:xfrm>
          <a:custGeom>
            <a:avLst/>
            <a:gdLst>
              <a:gd name="connsiteX0" fmla="*/ 0 w 1018309"/>
              <a:gd name="connsiteY0" fmla="*/ 3408219 h 3408219"/>
              <a:gd name="connsiteX1" fmla="*/ 284018 w 1018309"/>
              <a:gd name="connsiteY1" fmla="*/ 3138055 h 3408219"/>
              <a:gd name="connsiteX2" fmla="*/ 554182 w 1018309"/>
              <a:gd name="connsiteY2" fmla="*/ 2348346 h 3408219"/>
              <a:gd name="connsiteX3" fmla="*/ 907473 w 1018309"/>
              <a:gd name="connsiteY3" fmla="*/ 775855 h 3408219"/>
              <a:gd name="connsiteX4" fmla="*/ 1018309 w 1018309"/>
              <a:gd name="connsiteY4" fmla="*/ 0 h 3408219"/>
              <a:gd name="connsiteX0" fmla="*/ 0 w 1018309"/>
              <a:gd name="connsiteY0" fmla="*/ 3408219 h 3408219"/>
              <a:gd name="connsiteX1" fmla="*/ 284018 w 1018309"/>
              <a:gd name="connsiteY1" fmla="*/ 3138055 h 3408219"/>
              <a:gd name="connsiteX2" fmla="*/ 554182 w 1018309"/>
              <a:gd name="connsiteY2" fmla="*/ 2348346 h 3408219"/>
              <a:gd name="connsiteX3" fmla="*/ 907473 w 1018309"/>
              <a:gd name="connsiteY3" fmla="*/ 775855 h 3408219"/>
              <a:gd name="connsiteX4" fmla="*/ 1018309 w 1018309"/>
              <a:gd name="connsiteY4" fmla="*/ 0 h 3408219"/>
              <a:gd name="connsiteX0" fmla="*/ 0 w 1018309"/>
              <a:gd name="connsiteY0" fmla="*/ 3408219 h 3408219"/>
              <a:gd name="connsiteX1" fmla="*/ 284018 w 1018309"/>
              <a:gd name="connsiteY1" fmla="*/ 3138055 h 3408219"/>
              <a:gd name="connsiteX2" fmla="*/ 554182 w 1018309"/>
              <a:gd name="connsiteY2" fmla="*/ 2348346 h 3408219"/>
              <a:gd name="connsiteX3" fmla="*/ 907473 w 1018309"/>
              <a:gd name="connsiteY3" fmla="*/ 775855 h 3408219"/>
              <a:gd name="connsiteX4" fmla="*/ 1018309 w 1018309"/>
              <a:gd name="connsiteY4" fmla="*/ 0 h 3408219"/>
              <a:gd name="connsiteX0" fmla="*/ 0 w 1018309"/>
              <a:gd name="connsiteY0" fmla="*/ 3408219 h 3429862"/>
              <a:gd name="connsiteX1" fmla="*/ 284018 w 1018309"/>
              <a:gd name="connsiteY1" fmla="*/ 3138055 h 3429862"/>
              <a:gd name="connsiteX2" fmla="*/ 554182 w 1018309"/>
              <a:gd name="connsiteY2" fmla="*/ 2348346 h 3429862"/>
              <a:gd name="connsiteX3" fmla="*/ 907473 w 1018309"/>
              <a:gd name="connsiteY3" fmla="*/ 775855 h 3429862"/>
              <a:gd name="connsiteX4" fmla="*/ 1018309 w 1018309"/>
              <a:gd name="connsiteY4" fmla="*/ 0 h 342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309" h="3429862">
                <a:moveTo>
                  <a:pt x="0" y="3408219"/>
                </a:moveTo>
                <a:cubicBezTo>
                  <a:pt x="33474" y="3429862"/>
                  <a:pt x="191654" y="3314701"/>
                  <a:pt x="284018" y="3138055"/>
                </a:cubicBezTo>
                <a:cubicBezTo>
                  <a:pt x="376382" y="2961410"/>
                  <a:pt x="450273" y="2742046"/>
                  <a:pt x="554182" y="2348346"/>
                </a:cubicBezTo>
                <a:cubicBezTo>
                  <a:pt x="658091" y="1954646"/>
                  <a:pt x="830119" y="1167246"/>
                  <a:pt x="907473" y="775855"/>
                </a:cubicBezTo>
                <a:cubicBezTo>
                  <a:pt x="984827" y="384464"/>
                  <a:pt x="1001568" y="192232"/>
                  <a:pt x="1018309" y="0"/>
                </a:cubicBezTo>
              </a:path>
            </a:pathLst>
          </a:custGeom>
          <a:ln w="444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6" name="Прямая со стрелкой 35"/>
          <p:cNvCxnSpPr/>
          <p:nvPr/>
        </p:nvCxnSpPr>
        <p:spPr>
          <a:xfrm rot="5400000" flipH="1">
            <a:off x="1853407" y="4283869"/>
            <a:ext cx="1223962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 flipH="1">
            <a:off x="2427288" y="3887788"/>
            <a:ext cx="43180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 flipH="1">
            <a:off x="5302250" y="3941763"/>
            <a:ext cx="53975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 flipH="1">
            <a:off x="5731669" y="3798094"/>
            <a:ext cx="252412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 flipH="1">
            <a:off x="5490369" y="3906044"/>
            <a:ext cx="468312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21480000" flipH="1">
            <a:off x="3300413" y="2638425"/>
            <a:ext cx="36512" cy="10445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21480000" flipH="1">
            <a:off x="3132138" y="2735263"/>
            <a:ext cx="36512" cy="93662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21480000" flipH="1">
            <a:off x="3013075" y="2928938"/>
            <a:ext cx="36513" cy="75565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21360000" flipH="1">
            <a:off x="2873375" y="3214688"/>
            <a:ext cx="36513" cy="46831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21420000" flipH="1">
            <a:off x="4014788" y="3000375"/>
            <a:ext cx="34925" cy="68421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21480000" flipH="1">
            <a:off x="4144963" y="2357438"/>
            <a:ext cx="36512" cy="131445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21480000" flipH="1">
            <a:off x="4295775" y="1979613"/>
            <a:ext cx="36513" cy="16922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21540000" flipH="1">
            <a:off x="4589463" y="1368425"/>
            <a:ext cx="36512" cy="230346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21540000" flipH="1">
            <a:off x="4716463" y="1331913"/>
            <a:ext cx="36512" cy="23399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21540000" flipH="1">
            <a:off x="4437063" y="1571625"/>
            <a:ext cx="36512" cy="210661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21360000" flipH="1">
            <a:off x="6113463" y="3143250"/>
            <a:ext cx="36512" cy="53975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21540000" flipH="1">
            <a:off x="6534150" y="1285875"/>
            <a:ext cx="36513" cy="23939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>
            <a:off x="5265738" y="2225675"/>
            <a:ext cx="288131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>
            <a:off x="5427663" y="2232025"/>
            <a:ext cx="288131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5544344" y="2224882"/>
            <a:ext cx="2879725" cy="15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5400000">
            <a:off x="5688806" y="2224882"/>
            <a:ext cx="2879725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>
            <a:off x="5831681" y="2224882"/>
            <a:ext cx="2879725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>
            <a:off x="5976144" y="2224882"/>
            <a:ext cx="2879725" cy="15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5400000">
            <a:off x="5552282" y="2801144"/>
            <a:ext cx="1746250" cy="158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5400000">
            <a:off x="5774531" y="3155157"/>
            <a:ext cx="1025525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Овал 60"/>
          <p:cNvSpPr>
            <a:spLocks noChangeAspect="1"/>
          </p:cNvSpPr>
          <p:nvPr/>
        </p:nvSpPr>
        <p:spPr>
          <a:xfrm>
            <a:off x="2411413" y="3635375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Овал 61"/>
          <p:cNvSpPr>
            <a:spLocks noChangeAspect="1"/>
          </p:cNvSpPr>
          <p:nvPr/>
        </p:nvSpPr>
        <p:spPr>
          <a:xfrm>
            <a:off x="3276600" y="3635375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>
            <a:spLocks noChangeAspect="1"/>
          </p:cNvSpPr>
          <p:nvPr/>
        </p:nvSpPr>
        <p:spPr>
          <a:xfrm>
            <a:off x="4679950" y="3635375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Овал 63"/>
          <p:cNvSpPr>
            <a:spLocks noChangeAspect="1"/>
          </p:cNvSpPr>
          <p:nvPr/>
        </p:nvSpPr>
        <p:spPr>
          <a:xfrm>
            <a:off x="5508625" y="3635375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2519363" y="3689350"/>
            <a:ext cx="757237" cy="0"/>
          </a:xfrm>
          <a:prstGeom prst="line">
            <a:avLst/>
          </a:prstGeom>
          <a:ln w="412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924300" y="3689350"/>
            <a:ext cx="755650" cy="0"/>
          </a:xfrm>
          <a:prstGeom prst="line">
            <a:avLst/>
          </a:prstGeom>
          <a:ln w="412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651500" y="3689350"/>
            <a:ext cx="2124075" cy="0"/>
          </a:xfrm>
          <a:prstGeom prst="line">
            <a:avLst/>
          </a:prstGeom>
          <a:ln w="412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71500" y="1357313"/>
          <a:ext cx="3863975" cy="363537"/>
        </p:xfrm>
        <a:graphic>
          <a:graphicData uri="http://schemas.openxmlformats.org/presentationml/2006/ole">
            <p:oleObj spid="_x0000_s23554" name="‘ормула" r:id="rId4" imgW="2159000" imgH="203200" progId="Equation.3">
              <p:embed/>
            </p:oleObj>
          </a:graphicData>
        </a:graphic>
      </p:graphicFrame>
      <p:sp>
        <p:nvSpPr>
          <p:cNvPr id="68" name="TextBox 11"/>
          <p:cNvSpPr txBox="1">
            <a:spLocks noChangeArrowheads="1"/>
          </p:cNvSpPr>
          <p:nvPr/>
        </p:nvSpPr>
        <p:spPr bwMode="auto">
          <a:xfrm>
            <a:off x="2214563" y="3357563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-</a:t>
            </a:r>
            <a:r>
              <a:rPr lang="ru-RU" sz="1400" b="1">
                <a:latin typeface="Calibri" pitchFamily="34" charset="0"/>
              </a:rPr>
              <a:t>7</a:t>
            </a:r>
          </a:p>
        </p:txBody>
      </p:sp>
      <p:sp>
        <p:nvSpPr>
          <p:cNvPr id="69" name="TextBox 11"/>
          <p:cNvSpPr txBox="1">
            <a:spLocks noChangeArrowheads="1"/>
          </p:cNvSpPr>
          <p:nvPr/>
        </p:nvSpPr>
        <p:spPr bwMode="auto">
          <a:xfrm>
            <a:off x="3143250" y="371475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-</a:t>
            </a:r>
            <a:r>
              <a:rPr lang="ru-RU" sz="1400" b="1">
                <a:latin typeface="Calibri" pitchFamily="34" charset="0"/>
              </a:rPr>
              <a:t>4</a:t>
            </a:r>
          </a:p>
        </p:txBody>
      </p:sp>
      <p:sp>
        <p:nvSpPr>
          <p:cNvPr id="70" name="TextBox 11"/>
          <p:cNvSpPr txBox="1">
            <a:spLocks noChangeArrowheads="1"/>
          </p:cNvSpPr>
          <p:nvPr/>
        </p:nvSpPr>
        <p:spPr bwMode="auto">
          <a:xfrm>
            <a:off x="3714750" y="371475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-</a:t>
            </a:r>
            <a:r>
              <a:rPr lang="ru-RU" sz="1400" b="1">
                <a:latin typeface="Calibri" pitchFamily="34" charset="0"/>
              </a:rPr>
              <a:t>2</a:t>
            </a:r>
          </a:p>
        </p:txBody>
      </p:sp>
      <p:sp>
        <p:nvSpPr>
          <p:cNvPr id="71" name="TextBox 11"/>
          <p:cNvSpPr txBox="1">
            <a:spLocks noChangeArrowheads="1"/>
          </p:cNvSpPr>
          <p:nvPr/>
        </p:nvSpPr>
        <p:spPr bwMode="auto">
          <a:xfrm>
            <a:off x="5429250" y="3286125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61" grpId="0" animBg="1"/>
      <p:bldP spid="62" grpId="0" animBg="1"/>
      <p:bldP spid="63" grpId="0" animBg="1"/>
      <p:bldP spid="64" grpId="0" animBg="1"/>
      <p:bldP spid="68" grpId="0"/>
      <p:bldP spid="69" grpId="0"/>
      <p:bldP spid="70" grpId="0"/>
      <p:bldP spid="7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6715125" y="4929188"/>
            <a:ext cx="2000250" cy="150018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8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A1BA65-DCBE-4A41-BEDC-B8F6AE03A5AF}" type="slidenum">
              <a:rPr lang="ru-RU" smtClean="0">
                <a:solidFill>
                  <a:srgbClr val="898989"/>
                </a:solidFill>
                <a:latin typeface="Calibri" pitchFamily="34" charset="0"/>
              </a:rPr>
              <a:pPr/>
              <a:t>27</a:t>
            </a:fld>
            <a:endParaRPr 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grpSp>
        <p:nvGrpSpPr>
          <p:cNvPr id="24581" name="Группа 12"/>
          <p:cNvGrpSpPr>
            <a:grpSpLocks/>
          </p:cNvGrpSpPr>
          <p:nvPr/>
        </p:nvGrpSpPr>
        <p:grpSpPr bwMode="auto">
          <a:xfrm>
            <a:off x="571500" y="785813"/>
            <a:ext cx="7500938" cy="5643562"/>
            <a:chOff x="1428728" y="1142984"/>
            <a:chExt cx="6072188" cy="4929187"/>
          </a:xfrm>
        </p:grpSpPr>
        <p:pic>
          <p:nvPicPr>
            <p:cNvPr id="24623" name="Picture 2" descr="G:\мама учёба\Школа\предмет\сетка.jpg"/>
            <p:cNvPicPr>
              <a:picLocks noChangeAspect="1" noChangeArrowheads="1"/>
            </p:cNvPicPr>
            <p:nvPr/>
          </p:nvPicPr>
          <p:blipFill>
            <a:blip r:embed="rId3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1428728" y="1142984"/>
              <a:ext cx="6072188" cy="4929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Прямая со стрелкой 6"/>
            <p:cNvCxnSpPr/>
            <p:nvPr/>
          </p:nvCxnSpPr>
          <p:spPr>
            <a:xfrm>
              <a:off x="1571377" y="3673438"/>
              <a:ext cx="5786891" cy="138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25" name="TextBox 9"/>
            <p:cNvSpPr txBox="1">
              <a:spLocks noChangeArrowheads="1"/>
            </p:cNvSpPr>
            <p:nvPr/>
          </p:nvSpPr>
          <p:spPr bwMode="auto">
            <a:xfrm>
              <a:off x="4571978" y="1142984"/>
              <a:ext cx="214313" cy="322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У</a:t>
              </a:r>
            </a:p>
          </p:txBody>
        </p:sp>
        <p:sp>
          <p:nvSpPr>
            <p:cNvPr id="24626" name="TextBox 10"/>
            <p:cNvSpPr txBox="1">
              <a:spLocks noChangeArrowheads="1"/>
            </p:cNvSpPr>
            <p:nvPr/>
          </p:nvSpPr>
          <p:spPr bwMode="auto">
            <a:xfrm>
              <a:off x="7143728" y="3714734"/>
              <a:ext cx="214313" cy="322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Х</a:t>
              </a:r>
            </a:p>
          </p:txBody>
        </p:sp>
        <p:sp>
          <p:nvSpPr>
            <p:cNvPr id="24627" name="TextBox 11"/>
            <p:cNvSpPr txBox="1">
              <a:spLocks noChangeArrowheads="1"/>
            </p:cNvSpPr>
            <p:nvPr/>
          </p:nvSpPr>
          <p:spPr bwMode="auto">
            <a:xfrm>
              <a:off x="4643416" y="3643296"/>
              <a:ext cx="214312" cy="268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24628" name="TextBox 12"/>
            <p:cNvSpPr txBox="1">
              <a:spLocks noChangeArrowheads="1"/>
            </p:cNvSpPr>
            <p:nvPr/>
          </p:nvSpPr>
          <p:spPr bwMode="auto">
            <a:xfrm>
              <a:off x="4571978" y="3286109"/>
              <a:ext cx="214313" cy="268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>
                  <a:latin typeface="Calibri" pitchFamily="34" charset="0"/>
                </a:rPr>
                <a:t>1</a:t>
              </a: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 rot="5400000" flipH="1" flipV="1">
              <a:off x="2249657" y="3606985"/>
              <a:ext cx="4644945" cy="257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Управляющая кнопка: настраиваемая 14"/>
          <p:cNvSpPr/>
          <p:nvPr/>
        </p:nvSpPr>
        <p:spPr>
          <a:xfrm>
            <a:off x="10116616" y="5949280"/>
            <a:ext cx="928694" cy="285752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2462213" y="2624138"/>
            <a:ext cx="1412875" cy="2363787"/>
          </a:xfrm>
          <a:custGeom>
            <a:avLst/>
            <a:gdLst>
              <a:gd name="connsiteX0" fmla="*/ 0 w 1702051"/>
              <a:gd name="connsiteY0" fmla="*/ 2364463 h 2364463"/>
              <a:gd name="connsiteX1" fmla="*/ 298764 w 1702051"/>
              <a:gd name="connsiteY1" fmla="*/ 1051711 h 2364463"/>
              <a:gd name="connsiteX2" fmla="*/ 570368 w 1702051"/>
              <a:gd name="connsiteY2" fmla="*/ 264059 h 2364463"/>
              <a:gd name="connsiteX3" fmla="*/ 860079 w 1702051"/>
              <a:gd name="connsiteY3" fmla="*/ 1509 h 2364463"/>
              <a:gd name="connsiteX4" fmla="*/ 1131683 w 1702051"/>
              <a:gd name="connsiteY4" fmla="*/ 273113 h 2364463"/>
              <a:gd name="connsiteX5" fmla="*/ 1412340 w 1702051"/>
              <a:gd name="connsiteY5" fmla="*/ 1078871 h 2364463"/>
              <a:gd name="connsiteX6" fmla="*/ 1702051 w 1702051"/>
              <a:gd name="connsiteY6" fmla="*/ 2364463 h 2364463"/>
              <a:gd name="connsiteX0" fmla="*/ 0 w 1412340"/>
              <a:gd name="connsiteY0" fmla="*/ 2364463 h 2364463"/>
              <a:gd name="connsiteX1" fmla="*/ 298764 w 1412340"/>
              <a:gd name="connsiteY1" fmla="*/ 1051711 h 2364463"/>
              <a:gd name="connsiteX2" fmla="*/ 570368 w 1412340"/>
              <a:gd name="connsiteY2" fmla="*/ 264059 h 2364463"/>
              <a:gd name="connsiteX3" fmla="*/ 860079 w 1412340"/>
              <a:gd name="connsiteY3" fmla="*/ 1509 h 2364463"/>
              <a:gd name="connsiteX4" fmla="*/ 1131683 w 1412340"/>
              <a:gd name="connsiteY4" fmla="*/ 273113 h 2364463"/>
              <a:gd name="connsiteX5" fmla="*/ 1412340 w 1412340"/>
              <a:gd name="connsiteY5" fmla="*/ 1078871 h 236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2340" h="2364463">
                <a:moveTo>
                  <a:pt x="0" y="2364463"/>
                </a:moveTo>
                <a:cubicBezTo>
                  <a:pt x="101851" y="1883120"/>
                  <a:pt x="203703" y="1401778"/>
                  <a:pt x="298764" y="1051711"/>
                </a:cubicBezTo>
                <a:cubicBezTo>
                  <a:pt x="393825" y="701644"/>
                  <a:pt x="476816" y="439093"/>
                  <a:pt x="570368" y="264059"/>
                </a:cubicBezTo>
                <a:cubicBezTo>
                  <a:pt x="663921" y="89025"/>
                  <a:pt x="766527" y="0"/>
                  <a:pt x="860079" y="1509"/>
                </a:cubicBezTo>
                <a:cubicBezTo>
                  <a:pt x="953631" y="3018"/>
                  <a:pt x="1039639" y="93553"/>
                  <a:pt x="1131683" y="273113"/>
                </a:cubicBezTo>
                <a:cubicBezTo>
                  <a:pt x="1223727" y="452673"/>
                  <a:pt x="1317279" y="730313"/>
                  <a:pt x="1412340" y="1078871"/>
                </a:cubicBezTo>
              </a:path>
            </a:pathLst>
          </a:cu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884613" y="1322388"/>
            <a:ext cx="1411287" cy="2352675"/>
          </a:xfrm>
          <a:custGeom>
            <a:avLst/>
            <a:gdLst>
              <a:gd name="connsiteX0" fmla="*/ 0 w 1412340"/>
              <a:gd name="connsiteY0" fmla="*/ 2353901 h 2353901"/>
              <a:gd name="connsiteX1" fmla="*/ 280657 w 1412340"/>
              <a:gd name="connsiteY1" fmla="*/ 1050202 h 2353901"/>
              <a:gd name="connsiteX2" fmla="*/ 570368 w 1412340"/>
              <a:gd name="connsiteY2" fmla="*/ 262550 h 2353901"/>
              <a:gd name="connsiteX3" fmla="*/ 841972 w 1412340"/>
              <a:gd name="connsiteY3" fmla="*/ 0 h 2353901"/>
              <a:gd name="connsiteX4" fmla="*/ 1131683 w 1412340"/>
              <a:gd name="connsiteY4" fmla="*/ 262550 h 2353901"/>
              <a:gd name="connsiteX5" fmla="*/ 1412340 w 1412340"/>
              <a:gd name="connsiteY5" fmla="*/ 1032095 h 235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2340" h="2353901">
                <a:moveTo>
                  <a:pt x="0" y="2353901"/>
                </a:moveTo>
                <a:cubicBezTo>
                  <a:pt x="92798" y="1876330"/>
                  <a:pt x="185596" y="1398760"/>
                  <a:pt x="280657" y="1050202"/>
                </a:cubicBezTo>
                <a:cubicBezTo>
                  <a:pt x="375718" y="701644"/>
                  <a:pt x="476816" y="437584"/>
                  <a:pt x="570368" y="262550"/>
                </a:cubicBezTo>
                <a:cubicBezTo>
                  <a:pt x="663921" y="87516"/>
                  <a:pt x="748420" y="0"/>
                  <a:pt x="841972" y="0"/>
                </a:cubicBezTo>
                <a:cubicBezTo>
                  <a:pt x="935524" y="0"/>
                  <a:pt x="1036622" y="90534"/>
                  <a:pt x="1131683" y="262550"/>
                </a:cubicBezTo>
                <a:cubicBezTo>
                  <a:pt x="1226744" y="434566"/>
                  <a:pt x="1319542" y="733330"/>
                  <a:pt x="1412340" y="1032095"/>
                </a:cubicBezTo>
              </a:path>
            </a:pathLst>
          </a:cu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287963" y="806450"/>
            <a:ext cx="1303337" cy="3408363"/>
          </a:xfrm>
          <a:custGeom>
            <a:avLst/>
            <a:gdLst>
              <a:gd name="connsiteX0" fmla="*/ 0 w 1303699"/>
              <a:gd name="connsiteY0" fmla="*/ 3132499 h 3413157"/>
              <a:gd name="connsiteX1" fmla="*/ 289711 w 1303699"/>
              <a:gd name="connsiteY1" fmla="*/ 3413157 h 3413157"/>
              <a:gd name="connsiteX2" fmla="*/ 570368 w 1303699"/>
              <a:gd name="connsiteY2" fmla="*/ 3132499 h 3413157"/>
              <a:gd name="connsiteX3" fmla="*/ 851026 w 1303699"/>
              <a:gd name="connsiteY3" fmla="*/ 2353901 h 3413157"/>
              <a:gd name="connsiteX4" fmla="*/ 1149790 w 1303699"/>
              <a:gd name="connsiteY4" fmla="*/ 1041149 h 3413157"/>
              <a:gd name="connsiteX5" fmla="*/ 1303699 w 1303699"/>
              <a:gd name="connsiteY5" fmla="*/ 0 h 3413157"/>
              <a:gd name="connsiteX0" fmla="*/ 0 w 1303699"/>
              <a:gd name="connsiteY0" fmla="*/ 3132499 h 3337622"/>
              <a:gd name="connsiteX1" fmla="*/ 284908 w 1303699"/>
              <a:gd name="connsiteY1" fmla="*/ 3337622 h 3337622"/>
              <a:gd name="connsiteX2" fmla="*/ 570368 w 1303699"/>
              <a:gd name="connsiteY2" fmla="*/ 3132499 h 3337622"/>
              <a:gd name="connsiteX3" fmla="*/ 851026 w 1303699"/>
              <a:gd name="connsiteY3" fmla="*/ 2353901 h 3337622"/>
              <a:gd name="connsiteX4" fmla="*/ 1149790 w 1303699"/>
              <a:gd name="connsiteY4" fmla="*/ 1041149 h 3337622"/>
              <a:gd name="connsiteX5" fmla="*/ 1303699 w 1303699"/>
              <a:gd name="connsiteY5" fmla="*/ 0 h 3337622"/>
              <a:gd name="connsiteX0" fmla="*/ 0 w 1303699"/>
              <a:gd name="connsiteY0" fmla="*/ 3132499 h 3409060"/>
              <a:gd name="connsiteX1" fmla="*/ 284908 w 1303699"/>
              <a:gd name="connsiteY1" fmla="*/ 3409060 h 3409060"/>
              <a:gd name="connsiteX2" fmla="*/ 570368 w 1303699"/>
              <a:gd name="connsiteY2" fmla="*/ 3132499 h 3409060"/>
              <a:gd name="connsiteX3" fmla="*/ 851026 w 1303699"/>
              <a:gd name="connsiteY3" fmla="*/ 2353901 h 3409060"/>
              <a:gd name="connsiteX4" fmla="*/ 1149790 w 1303699"/>
              <a:gd name="connsiteY4" fmla="*/ 1041149 h 3409060"/>
              <a:gd name="connsiteX5" fmla="*/ 1303699 w 1303699"/>
              <a:gd name="connsiteY5" fmla="*/ 0 h 340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3699" h="3409060">
                <a:moveTo>
                  <a:pt x="0" y="3132499"/>
                </a:moveTo>
                <a:cubicBezTo>
                  <a:pt x="97325" y="3272828"/>
                  <a:pt x="189847" y="3409060"/>
                  <a:pt x="284908" y="3409060"/>
                </a:cubicBezTo>
                <a:cubicBezTo>
                  <a:pt x="379969" y="3409060"/>
                  <a:pt x="476015" y="3308359"/>
                  <a:pt x="570368" y="3132499"/>
                </a:cubicBezTo>
                <a:cubicBezTo>
                  <a:pt x="664721" y="2956639"/>
                  <a:pt x="754456" y="2702459"/>
                  <a:pt x="851026" y="2353901"/>
                </a:cubicBezTo>
                <a:cubicBezTo>
                  <a:pt x="947596" y="2005343"/>
                  <a:pt x="1074345" y="1433466"/>
                  <a:pt x="1149790" y="1041149"/>
                </a:cubicBezTo>
                <a:cubicBezTo>
                  <a:pt x="1225236" y="648832"/>
                  <a:pt x="1264467" y="324416"/>
                  <a:pt x="1303699" y="0"/>
                </a:cubicBezTo>
              </a:path>
            </a:pathLst>
          </a:cu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>
            <a:spLocks noChangeAspect="1"/>
          </p:cNvSpPr>
          <p:nvPr/>
        </p:nvSpPr>
        <p:spPr>
          <a:xfrm>
            <a:off x="2411413" y="4929188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>
            <a:spLocks noChangeAspect="1"/>
          </p:cNvSpPr>
          <p:nvPr/>
        </p:nvSpPr>
        <p:spPr>
          <a:xfrm>
            <a:off x="5214938" y="2286000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>
            <a:spLocks noChangeAspect="1"/>
          </p:cNvSpPr>
          <p:nvPr/>
        </p:nvSpPr>
        <p:spPr>
          <a:xfrm>
            <a:off x="5233988" y="3870325"/>
            <a:ext cx="107950" cy="1079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91" name="Прямоугольник 23"/>
          <p:cNvSpPr>
            <a:spLocks noChangeArrowheads="1"/>
          </p:cNvSpPr>
          <p:nvPr/>
        </p:nvSpPr>
        <p:spPr bwMode="auto">
          <a:xfrm>
            <a:off x="642938" y="285750"/>
            <a:ext cx="1216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sz="32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2" name="Прямоугольник 24"/>
          <p:cNvSpPr>
            <a:spLocks noChangeArrowheads="1"/>
          </p:cNvSpPr>
          <p:nvPr/>
        </p:nvSpPr>
        <p:spPr bwMode="auto">
          <a:xfrm>
            <a:off x="642938" y="857250"/>
            <a:ext cx="5524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 ↓</a:t>
            </a:r>
            <a:endParaRPr lang="ru-RU">
              <a:latin typeface="Calibri" pitchFamily="34" charset="0"/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571500" y="5214938"/>
            <a:ext cx="7002463" cy="830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Проецируем части графика, «идущие вниз» слева </a:t>
            </a:r>
          </a:p>
          <a:p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право на Ох.</a:t>
            </a:r>
            <a:endParaRPr lang="ru-RU">
              <a:latin typeface="Calibri" pitchFamily="34" charset="0"/>
            </a:endParaRPr>
          </a:p>
        </p:txBody>
      </p:sp>
      <p:sp>
        <p:nvSpPr>
          <p:cNvPr id="31" name="Овал 30"/>
          <p:cNvSpPr>
            <a:spLocks noChangeAspect="1"/>
          </p:cNvSpPr>
          <p:nvPr/>
        </p:nvSpPr>
        <p:spPr>
          <a:xfrm>
            <a:off x="3816350" y="3643313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>
            <a:spLocks noChangeAspect="1"/>
          </p:cNvSpPr>
          <p:nvPr/>
        </p:nvSpPr>
        <p:spPr>
          <a:xfrm>
            <a:off x="5230813" y="3870325"/>
            <a:ext cx="107950" cy="10795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3" name="Прямая со стрелкой 42"/>
          <p:cNvCxnSpPr/>
          <p:nvPr/>
        </p:nvCxnSpPr>
        <p:spPr>
          <a:xfrm rot="5400000" flipH="1">
            <a:off x="5196681" y="3761582"/>
            <a:ext cx="179387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 flipH="1">
            <a:off x="5302250" y="3941763"/>
            <a:ext cx="53975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 flipH="1">
            <a:off x="5195094" y="3906044"/>
            <a:ext cx="468312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21480000" flipH="1">
            <a:off x="3300413" y="2638425"/>
            <a:ext cx="36512" cy="10445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21480000" flipH="1">
            <a:off x="3446463" y="2700338"/>
            <a:ext cx="36512" cy="97155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21480000" flipH="1">
            <a:off x="3584575" y="3000375"/>
            <a:ext cx="36513" cy="68421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21360000" flipH="1">
            <a:off x="3703638" y="3222625"/>
            <a:ext cx="36512" cy="46672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21540000" flipH="1">
            <a:off x="4859338" y="1403350"/>
            <a:ext cx="36512" cy="226853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21540000" flipH="1">
            <a:off x="4984750" y="1555750"/>
            <a:ext cx="36513" cy="21240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21540000" flipH="1">
            <a:off x="4716463" y="1331913"/>
            <a:ext cx="36512" cy="23399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21540000" flipH="1">
            <a:off x="5129213" y="1871663"/>
            <a:ext cx="36512" cy="180022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21540000" flipH="1">
            <a:off x="5265738" y="2357438"/>
            <a:ext cx="36512" cy="131445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олилиния 25"/>
          <p:cNvSpPr/>
          <p:nvPr/>
        </p:nvSpPr>
        <p:spPr>
          <a:xfrm>
            <a:off x="3317875" y="2619375"/>
            <a:ext cx="550863" cy="1073150"/>
          </a:xfrm>
          <a:custGeom>
            <a:avLst/>
            <a:gdLst>
              <a:gd name="connsiteX0" fmla="*/ 0 w 550984"/>
              <a:gd name="connsiteY0" fmla="*/ 0 h 1072661"/>
              <a:gd name="connsiteX1" fmla="*/ 281354 w 550984"/>
              <a:gd name="connsiteY1" fmla="*/ 269630 h 1072661"/>
              <a:gd name="connsiteX2" fmla="*/ 550984 w 550984"/>
              <a:gd name="connsiteY2" fmla="*/ 1072661 h 107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0984" h="1072661">
                <a:moveTo>
                  <a:pt x="0" y="0"/>
                </a:moveTo>
                <a:cubicBezTo>
                  <a:pt x="94761" y="45426"/>
                  <a:pt x="189523" y="90853"/>
                  <a:pt x="281354" y="269630"/>
                </a:cubicBezTo>
                <a:cubicBezTo>
                  <a:pt x="373185" y="448407"/>
                  <a:pt x="462084" y="760534"/>
                  <a:pt x="550984" y="1072661"/>
                </a:cubicBez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Овал 29"/>
          <p:cNvSpPr>
            <a:spLocks noChangeAspect="1"/>
          </p:cNvSpPr>
          <p:nvPr/>
        </p:nvSpPr>
        <p:spPr>
          <a:xfrm>
            <a:off x="3276600" y="2571750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4730750" y="1312863"/>
            <a:ext cx="550863" cy="973137"/>
          </a:xfrm>
          <a:custGeom>
            <a:avLst/>
            <a:gdLst>
              <a:gd name="connsiteX0" fmla="*/ 0 w 550984"/>
              <a:gd name="connsiteY0" fmla="*/ 0 h 973015"/>
              <a:gd name="connsiteX1" fmla="*/ 298938 w 550984"/>
              <a:gd name="connsiteY1" fmla="*/ 275492 h 973015"/>
              <a:gd name="connsiteX2" fmla="*/ 550984 w 550984"/>
              <a:gd name="connsiteY2" fmla="*/ 973015 h 97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0984" h="973015">
                <a:moveTo>
                  <a:pt x="0" y="0"/>
                </a:moveTo>
                <a:cubicBezTo>
                  <a:pt x="103553" y="56661"/>
                  <a:pt x="207107" y="113323"/>
                  <a:pt x="298938" y="275492"/>
                </a:cubicBezTo>
                <a:cubicBezTo>
                  <a:pt x="390769" y="437661"/>
                  <a:pt x="470876" y="705338"/>
                  <a:pt x="550984" y="973015"/>
                </a:cubicBezTo>
              </a:path>
            </a:pathLst>
          </a:custGeom>
          <a:ln w="412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Овал 31"/>
          <p:cNvSpPr>
            <a:spLocks noChangeAspect="1"/>
          </p:cNvSpPr>
          <p:nvPr/>
        </p:nvSpPr>
        <p:spPr>
          <a:xfrm>
            <a:off x="5219700" y="2286000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5310188" y="3973513"/>
            <a:ext cx="280987" cy="246062"/>
          </a:xfrm>
          <a:custGeom>
            <a:avLst/>
            <a:gdLst>
              <a:gd name="connsiteX0" fmla="*/ 0 w 281354"/>
              <a:gd name="connsiteY0" fmla="*/ 0 h 246185"/>
              <a:gd name="connsiteX1" fmla="*/ 146538 w 281354"/>
              <a:gd name="connsiteY1" fmla="*/ 187569 h 246185"/>
              <a:gd name="connsiteX2" fmla="*/ 281354 w 281354"/>
              <a:gd name="connsiteY2" fmla="*/ 246185 h 246185"/>
              <a:gd name="connsiteX3" fmla="*/ 281354 w 281354"/>
              <a:gd name="connsiteY3" fmla="*/ 246185 h 246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354" h="246185">
                <a:moveTo>
                  <a:pt x="0" y="0"/>
                </a:moveTo>
                <a:cubicBezTo>
                  <a:pt x="49823" y="73269"/>
                  <a:pt x="99646" y="146538"/>
                  <a:pt x="146538" y="187569"/>
                </a:cubicBezTo>
                <a:cubicBezTo>
                  <a:pt x="193430" y="228600"/>
                  <a:pt x="281354" y="246185"/>
                  <a:pt x="281354" y="246185"/>
                </a:cubicBezTo>
                <a:lnTo>
                  <a:pt x="281354" y="246185"/>
                </a:lnTo>
              </a:path>
            </a:pathLst>
          </a:custGeom>
          <a:ln w="412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Овал 32"/>
          <p:cNvSpPr>
            <a:spLocks noChangeAspect="1"/>
          </p:cNvSpPr>
          <p:nvPr/>
        </p:nvSpPr>
        <p:spPr>
          <a:xfrm>
            <a:off x="5526088" y="4143375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>
            <a:spLocks noChangeAspect="1"/>
          </p:cNvSpPr>
          <p:nvPr/>
        </p:nvSpPr>
        <p:spPr>
          <a:xfrm>
            <a:off x="4679950" y="1260475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>
            <a:spLocks noChangeAspect="1"/>
          </p:cNvSpPr>
          <p:nvPr/>
        </p:nvSpPr>
        <p:spPr>
          <a:xfrm>
            <a:off x="3257550" y="3635375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>
            <a:spLocks noChangeAspect="1"/>
          </p:cNvSpPr>
          <p:nvPr/>
        </p:nvSpPr>
        <p:spPr>
          <a:xfrm>
            <a:off x="4679950" y="3635375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3384550" y="3689350"/>
            <a:ext cx="395288" cy="0"/>
          </a:xfrm>
          <a:prstGeom prst="line">
            <a:avLst/>
          </a:prstGeom>
          <a:ln w="412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787900" y="3689350"/>
            <a:ext cx="468313" cy="0"/>
          </a:xfrm>
          <a:prstGeom prst="line">
            <a:avLst/>
          </a:prstGeom>
          <a:ln w="412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63588" y="1357313"/>
          <a:ext cx="3478212" cy="363537"/>
        </p:xfrm>
        <a:graphic>
          <a:graphicData uri="http://schemas.openxmlformats.org/presentationml/2006/ole">
            <p:oleObj spid="_x0000_s24578" name="‘ормула" r:id="rId4" imgW="1943100" imgH="203200" progId="Equation.3">
              <p:embed/>
            </p:oleObj>
          </a:graphicData>
        </a:graphic>
      </p:graphicFrame>
      <p:sp>
        <p:nvSpPr>
          <p:cNvPr id="60" name="TextBox 11"/>
          <p:cNvSpPr txBox="1">
            <a:spLocks noChangeArrowheads="1"/>
          </p:cNvSpPr>
          <p:nvPr/>
        </p:nvSpPr>
        <p:spPr bwMode="auto">
          <a:xfrm>
            <a:off x="3143250" y="371475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-</a:t>
            </a:r>
            <a:r>
              <a:rPr lang="ru-RU" sz="1400" b="1">
                <a:latin typeface="Calibri" pitchFamily="34" charset="0"/>
              </a:rPr>
              <a:t>4</a:t>
            </a:r>
          </a:p>
        </p:txBody>
      </p:sp>
      <p:sp>
        <p:nvSpPr>
          <p:cNvPr id="61" name="TextBox 11"/>
          <p:cNvSpPr txBox="1">
            <a:spLocks noChangeArrowheads="1"/>
          </p:cNvSpPr>
          <p:nvPr/>
        </p:nvSpPr>
        <p:spPr bwMode="auto">
          <a:xfrm>
            <a:off x="3643313" y="371475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-</a:t>
            </a:r>
            <a:r>
              <a:rPr lang="ru-RU" sz="1400" b="1">
                <a:latin typeface="Calibri" pitchFamily="34" charset="0"/>
              </a:rPr>
              <a:t>2</a:t>
            </a:r>
          </a:p>
        </p:txBody>
      </p:sp>
      <p:sp>
        <p:nvSpPr>
          <p:cNvPr id="62" name="TextBox 11"/>
          <p:cNvSpPr txBox="1">
            <a:spLocks noChangeArrowheads="1"/>
          </p:cNvSpPr>
          <p:nvPr/>
        </p:nvSpPr>
        <p:spPr bwMode="auto">
          <a:xfrm>
            <a:off x="5214938" y="342900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3</a:t>
            </a:r>
          </a:p>
        </p:txBody>
      </p:sp>
      <p:sp>
        <p:nvSpPr>
          <p:cNvPr id="63" name="TextBox 11"/>
          <p:cNvSpPr txBox="1">
            <a:spLocks noChangeArrowheads="1"/>
          </p:cNvSpPr>
          <p:nvPr/>
        </p:nvSpPr>
        <p:spPr bwMode="auto">
          <a:xfrm>
            <a:off x="5429250" y="3429000"/>
            <a:ext cx="33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1" grpId="0" animBg="1"/>
      <p:bldP spid="34" grpId="0" animBg="1"/>
      <p:bldP spid="30" grpId="0" animBg="1"/>
      <p:bldP spid="32" grpId="0" animBg="1"/>
      <p:bldP spid="33" grpId="0" animBg="1"/>
      <p:bldP spid="55" grpId="0" animBg="1"/>
      <p:bldP spid="56" grpId="0" animBg="1"/>
      <p:bldP spid="57" grpId="0" animBg="1"/>
      <p:bldP spid="60" grpId="0"/>
      <p:bldP spid="61" grpId="0"/>
      <p:bldP spid="62" grpId="0"/>
      <p:bldP spid="6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127"/>
          <p:cNvSpPr txBox="1">
            <a:spLocks noChangeArrowheads="1"/>
          </p:cNvSpPr>
          <p:nvPr/>
        </p:nvSpPr>
        <p:spPr bwMode="auto">
          <a:xfrm>
            <a:off x="755650" y="5734050"/>
            <a:ext cx="42021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Функция </a:t>
            </a:r>
          </a:p>
          <a:p>
            <a:r>
              <a:rPr lang="ru-RU" sz="2400" b="1"/>
              <a:t>возрастает на промежутке</a:t>
            </a:r>
          </a:p>
        </p:txBody>
      </p:sp>
      <p:sp>
        <p:nvSpPr>
          <p:cNvPr id="25604" name="Text Box 76"/>
          <p:cNvSpPr txBox="1">
            <a:spLocks noChangeArrowheads="1"/>
          </p:cNvSpPr>
          <p:nvPr/>
        </p:nvSpPr>
        <p:spPr bwMode="auto">
          <a:xfrm>
            <a:off x="5291138" y="3429000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о</a:t>
            </a:r>
          </a:p>
        </p:txBody>
      </p:sp>
      <p:sp>
        <p:nvSpPr>
          <p:cNvPr id="25605" name="Freeform 77"/>
          <p:cNvSpPr>
            <a:spLocks/>
          </p:cNvSpPr>
          <p:nvPr/>
        </p:nvSpPr>
        <p:spPr bwMode="auto">
          <a:xfrm>
            <a:off x="4375150" y="3276600"/>
            <a:ext cx="4518025" cy="1588"/>
          </a:xfrm>
          <a:custGeom>
            <a:avLst/>
            <a:gdLst>
              <a:gd name="T0" fmla="*/ 0 w 2846"/>
              <a:gd name="T1" fmla="*/ 0 h 1"/>
              <a:gd name="T2" fmla="*/ 2147483647 w 2846"/>
              <a:gd name="T3" fmla="*/ 0 h 1"/>
              <a:gd name="T4" fmla="*/ 0 60000 65536"/>
              <a:gd name="T5" fmla="*/ 0 60000 65536"/>
              <a:gd name="T6" fmla="*/ 0 w 2846"/>
              <a:gd name="T7" fmla="*/ 0 h 1"/>
              <a:gd name="T8" fmla="*/ 2846 w 284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46" h="1">
                <a:moveTo>
                  <a:pt x="0" y="0"/>
                </a:moveTo>
                <a:lnTo>
                  <a:pt x="2846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6" name="Text Box 78"/>
          <p:cNvSpPr txBox="1">
            <a:spLocks noChangeArrowheads="1"/>
          </p:cNvSpPr>
          <p:nvPr/>
        </p:nvSpPr>
        <p:spPr bwMode="auto">
          <a:xfrm>
            <a:off x="8388350" y="35004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х</a:t>
            </a:r>
          </a:p>
        </p:txBody>
      </p:sp>
      <p:sp>
        <p:nvSpPr>
          <p:cNvPr id="25607" name="Freeform 79"/>
          <p:cNvSpPr>
            <a:spLocks/>
          </p:cNvSpPr>
          <p:nvPr/>
        </p:nvSpPr>
        <p:spPr bwMode="auto">
          <a:xfrm>
            <a:off x="4368800" y="838200"/>
            <a:ext cx="4524375" cy="1588"/>
          </a:xfrm>
          <a:custGeom>
            <a:avLst/>
            <a:gdLst>
              <a:gd name="T0" fmla="*/ 0 w 2850"/>
              <a:gd name="T1" fmla="*/ 0 h 1"/>
              <a:gd name="T2" fmla="*/ 2147483647 w 2850"/>
              <a:gd name="T3" fmla="*/ 0 h 1"/>
              <a:gd name="T4" fmla="*/ 0 60000 65536"/>
              <a:gd name="T5" fmla="*/ 0 60000 65536"/>
              <a:gd name="T6" fmla="*/ 0 w 2850"/>
              <a:gd name="T7" fmla="*/ 0 h 1"/>
              <a:gd name="T8" fmla="*/ 2850 w 285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50" h="1">
                <a:moveTo>
                  <a:pt x="0" y="0"/>
                </a:moveTo>
                <a:lnTo>
                  <a:pt x="2850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Freeform 80"/>
          <p:cNvSpPr>
            <a:spLocks/>
          </p:cNvSpPr>
          <p:nvPr/>
        </p:nvSpPr>
        <p:spPr bwMode="auto">
          <a:xfrm>
            <a:off x="4362450" y="6013450"/>
            <a:ext cx="4530725" cy="9525"/>
          </a:xfrm>
          <a:custGeom>
            <a:avLst/>
            <a:gdLst>
              <a:gd name="T0" fmla="*/ 0 w 2854"/>
              <a:gd name="T1" fmla="*/ 0 h 6"/>
              <a:gd name="T2" fmla="*/ 2147483647 w 2854"/>
              <a:gd name="T3" fmla="*/ 2147483647 h 6"/>
              <a:gd name="T4" fmla="*/ 0 60000 65536"/>
              <a:gd name="T5" fmla="*/ 0 60000 65536"/>
              <a:gd name="T6" fmla="*/ 0 w 2854"/>
              <a:gd name="T7" fmla="*/ 0 h 6"/>
              <a:gd name="T8" fmla="*/ 2854 w 2854"/>
              <a:gd name="T9" fmla="*/ 6 h 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54" h="6">
                <a:moveTo>
                  <a:pt x="0" y="0"/>
                </a:moveTo>
                <a:lnTo>
                  <a:pt x="2854" y="6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9" name="Line 82"/>
          <p:cNvSpPr>
            <a:spLocks noChangeShapeType="1"/>
          </p:cNvSpPr>
          <p:nvPr/>
        </p:nvSpPr>
        <p:spPr bwMode="auto">
          <a:xfrm>
            <a:off x="8893175" y="836613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0" name="Freeform 83"/>
          <p:cNvSpPr>
            <a:spLocks/>
          </p:cNvSpPr>
          <p:nvPr/>
        </p:nvSpPr>
        <p:spPr bwMode="auto">
          <a:xfrm>
            <a:off x="4375150" y="1136650"/>
            <a:ext cx="4518025" cy="6350"/>
          </a:xfrm>
          <a:custGeom>
            <a:avLst/>
            <a:gdLst>
              <a:gd name="T0" fmla="*/ 0 w 2846"/>
              <a:gd name="T1" fmla="*/ 0 h 4"/>
              <a:gd name="T2" fmla="*/ 2147483647 w 2846"/>
              <a:gd name="T3" fmla="*/ 2147483647 h 4"/>
              <a:gd name="T4" fmla="*/ 0 60000 65536"/>
              <a:gd name="T5" fmla="*/ 0 60000 65536"/>
              <a:gd name="T6" fmla="*/ 0 w 2846"/>
              <a:gd name="T7" fmla="*/ 0 h 4"/>
              <a:gd name="T8" fmla="*/ 2846 w 2846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46" h="4">
                <a:moveTo>
                  <a:pt x="0" y="0"/>
                </a:moveTo>
                <a:lnTo>
                  <a:pt x="2846" y="4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1" name="Line 88"/>
          <p:cNvSpPr>
            <a:spLocks noChangeShapeType="1"/>
          </p:cNvSpPr>
          <p:nvPr/>
        </p:nvSpPr>
        <p:spPr bwMode="auto">
          <a:xfrm>
            <a:off x="4383088" y="836613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2" name="Line 89"/>
          <p:cNvSpPr>
            <a:spLocks noChangeShapeType="1"/>
          </p:cNvSpPr>
          <p:nvPr/>
        </p:nvSpPr>
        <p:spPr bwMode="auto">
          <a:xfrm>
            <a:off x="4683125" y="836613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3" name="Line 90"/>
          <p:cNvSpPr>
            <a:spLocks noChangeShapeType="1"/>
          </p:cNvSpPr>
          <p:nvPr/>
        </p:nvSpPr>
        <p:spPr bwMode="auto">
          <a:xfrm>
            <a:off x="4984750" y="836613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4" name="Line 91"/>
          <p:cNvSpPr>
            <a:spLocks noChangeShapeType="1"/>
          </p:cNvSpPr>
          <p:nvPr/>
        </p:nvSpPr>
        <p:spPr bwMode="auto">
          <a:xfrm>
            <a:off x="5284788" y="836613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5" name="Line 92"/>
          <p:cNvSpPr>
            <a:spLocks noChangeShapeType="1"/>
          </p:cNvSpPr>
          <p:nvPr/>
        </p:nvSpPr>
        <p:spPr bwMode="auto">
          <a:xfrm>
            <a:off x="5586413" y="836613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6" name="Line 93"/>
          <p:cNvSpPr>
            <a:spLocks noChangeShapeType="1"/>
          </p:cNvSpPr>
          <p:nvPr/>
        </p:nvSpPr>
        <p:spPr bwMode="auto">
          <a:xfrm>
            <a:off x="5886450" y="836613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7" name="Line 94"/>
          <p:cNvSpPr>
            <a:spLocks noChangeShapeType="1"/>
          </p:cNvSpPr>
          <p:nvPr/>
        </p:nvSpPr>
        <p:spPr bwMode="auto">
          <a:xfrm>
            <a:off x="6186488" y="836613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8" name="Line 95"/>
          <p:cNvSpPr>
            <a:spLocks noChangeShapeType="1"/>
          </p:cNvSpPr>
          <p:nvPr/>
        </p:nvSpPr>
        <p:spPr bwMode="auto">
          <a:xfrm>
            <a:off x="6488113" y="836613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9" name="Line 96"/>
          <p:cNvSpPr>
            <a:spLocks noChangeShapeType="1"/>
          </p:cNvSpPr>
          <p:nvPr/>
        </p:nvSpPr>
        <p:spPr bwMode="auto">
          <a:xfrm>
            <a:off x="6788150" y="836613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0" name="Line 97"/>
          <p:cNvSpPr>
            <a:spLocks noChangeShapeType="1"/>
          </p:cNvSpPr>
          <p:nvPr/>
        </p:nvSpPr>
        <p:spPr bwMode="auto">
          <a:xfrm>
            <a:off x="7089775" y="836613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1" name="Line 98"/>
          <p:cNvSpPr>
            <a:spLocks noChangeShapeType="1"/>
          </p:cNvSpPr>
          <p:nvPr/>
        </p:nvSpPr>
        <p:spPr bwMode="auto">
          <a:xfrm>
            <a:off x="7389813" y="836613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2" name="Line 99"/>
          <p:cNvSpPr>
            <a:spLocks noChangeShapeType="1"/>
          </p:cNvSpPr>
          <p:nvPr/>
        </p:nvSpPr>
        <p:spPr bwMode="auto">
          <a:xfrm>
            <a:off x="7689850" y="836613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3" name="Line 100"/>
          <p:cNvSpPr>
            <a:spLocks noChangeShapeType="1"/>
          </p:cNvSpPr>
          <p:nvPr/>
        </p:nvSpPr>
        <p:spPr bwMode="auto">
          <a:xfrm>
            <a:off x="7991475" y="836613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4" name="Line 101"/>
          <p:cNvSpPr>
            <a:spLocks noChangeShapeType="1"/>
          </p:cNvSpPr>
          <p:nvPr/>
        </p:nvSpPr>
        <p:spPr bwMode="auto">
          <a:xfrm>
            <a:off x="8291513" y="836613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5" name="Line 102"/>
          <p:cNvSpPr>
            <a:spLocks noChangeShapeType="1"/>
          </p:cNvSpPr>
          <p:nvPr/>
        </p:nvSpPr>
        <p:spPr bwMode="auto">
          <a:xfrm>
            <a:off x="8593138" y="836613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6" name="Freeform 103"/>
          <p:cNvSpPr>
            <a:spLocks/>
          </p:cNvSpPr>
          <p:nvPr/>
        </p:nvSpPr>
        <p:spPr bwMode="auto">
          <a:xfrm>
            <a:off x="4343400" y="1447800"/>
            <a:ext cx="4549775" cy="6350"/>
          </a:xfrm>
          <a:custGeom>
            <a:avLst/>
            <a:gdLst>
              <a:gd name="T0" fmla="*/ 0 w 2866"/>
              <a:gd name="T1" fmla="*/ 2147483647 h 4"/>
              <a:gd name="T2" fmla="*/ 2147483647 w 2866"/>
              <a:gd name="T3" fmla="*/ 0 h 4"/>
              <a:gd name="T4" fmla="*/ 0 60000 65536"/>
              <a:gd name="T5" fmla="*/ 0 60000 65536"/>
              <a:gd name="T6" fmla="*/ 0 w 2866"/>
              <a:gd name="T7" fmla="*/ 0 h 4"/>
              <a:gd name="T8" fmla="*/ 2866 w 2866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66" h="4">
                <a:moveTo>
                  <a:pt x="0" y="4"/>
                </a:moveTo>
                <a:lnTo>
                  <a:pt x="2866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7" name="Freeform 104"/>
          <p:cNvSpPr>
            <a:spLocks/>
          </p:cNvSpPr>
          <p:nvPr/>
        </p:nvSpPr>
        <p:spPr bwMode="auto">
          <a:xfrm>
            <a:off x="4375150" y="1746250"/>
            <a:ext cx="4518025" cy="6350"/>
          </a:xfrm>
          <a:custGeom>
            <a:avLst/>
            <a:gdLst>
              <a:gd name="T0" fmla="*/ 0 w 2846"/>
              <a:gd name="T1" fmla="*/ 0 h 4"/>
              <a:gd name="T2" fmla="*/ 2147483647 w 2846"/>
              <a:gd name="T3" fmla="*/ 2147483647 h 4"/>
              <a:gd name="T4" fmla="*/ 0 60000 65536"/>
              <a:gd name="T5" fmla="*/ 0 60000 65536"/>
              <a:gd name="T6" fmla="*/ 0 w 2846"/>
              <a:gd name="T7" fmla="*/ 0 h 4"/>
              <a:gd name="T8" fmla="*/ 2846 w 2846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46" h="4">
                <a:moveTo>
                  <a:pt x="0" y="0"/>
                </a:moveTo>
                <a:lnTo>
                  <a:pt x="2846" y="4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8" name="Freeform 105"/>
          <p:cNvSpPr>
            <a:spLocks/>
          </p:cNvSpPr>
          <p:nvPr/>
        </p:nvSpPr>
        <p:spPr bwMode="auto">
          <a:xfrm>
            <a:off x="4368800" y="2057400"/>
            <a:ext cx="4524375" cy="1588"/>
          </a:xfrm>
          <a:custGeom>
            <a:avLst/>
            <a:gdLst>
              <a:gd name="T0" fmla="*/ 0 w 2850"/>
              <a:gd name="T1" fmla="*/ 0 h 1"/>
              <a:gd name="T2" fmla="*/ 2147483647 w 2850"/>
              <a:gd name="T3" fmla="*/ 0 h 1"/>
              <a:gd name="T4" fmla="*/ 0 60000 65536"/>
              <a:gd name="T5" fmla="*/ 0 60000 65536"/>
              <a:gd name="T6" fmla="*/ 0 w 2850"/>
              <a:gd name="T7" fmla="*/ 0 h 1"/>
              <a:gd name="T8" fmla="*/ 2850 w 285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50" h="1">
                <a:moveTo>
                  <a:pt x="0" y="0"/>
                </a:moveTo>
                <a:lnTo>
                  <a:pt x="2850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9" name="Freeform 106"/>
          <p:cNvSpPr>
            <a:spLocks/>
          </p:cNvSpPr>
          <p:nvPr/>
        </p:nvSpPr>
        <p:spPr bwMode="auto">
          <a:xfrm>
            <a:off x="4375150" y="2349500"/>
            <a:ext cx="4518025" cy="12700"/>
          </a:xfrm>
          <a:custGeom>
            <a:avLst/>
            <a:gdLst>
              <a:gd name="T0" fmla="*/ 0 w 2846"/>
              <a:gd name="T1" fmla="*/ 0 h 8"/>
              <a:gd name="T2" fmla="*/ 2147483647 w 2846"/>
              <a:gd name="T3" fmla="*/ 2147483647 h 8"/>
              <a:gd name="T4" fmla="*/ 0 60000 65536"/>
              <a:gd name="T5" fmla="*/ 0 60000 65536"/>
              <a:gd name="T6" fmla="*/ 0 w 2846"/>
              <a:gd name="T7" fmla="*/ 0 h 8"/>
              <a:gd name="T8" fmla="*/ 2846 w 2846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46" h="8">
                <a:moveTo>
                  <a:pt x="0" y="0"/>
                </a:moveTo>
                <a:lnTo>
                  <a:pt x="2846" y="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0" name="Freeform 107"/>
          <p:cNvSpPr>
            <a:spLocks/>
          </p:cNvSpPr>
          <p:nvPr/>
        </p:nvSpPr>
        <p:spPr bwMode="auto">
          <a:xfrm>
            <a:off x="4343400" y="2667000"/>
            <a:ext cx="4549775" cy="1588"/>
          </a:xfrm>
          <a:custGeom>
            <a:avLst/>
            <a:gdLst>
              <a:gd name="T0" fmla="*/ 0 w 2866"/>
              <a:gd name="T1" fmla="*/ 0 h 1"/>
              <a:gd name="T2" fmla="*/ 2147483647 w 2866"/>
              <a:gd name="T3" fmla="*/ 0 h 1"/>
              <a:gd name="T4" fmla="*/ 0 60000 65536"/>
              <a:gd name="T5" fmla="*/ 0 60000 65536"/>
              <a:gd name="T6" fmla="*/ 0 w 2866"/>
              <a:gd name="T7" fmla="*/ 0 h 1"/>
              <a:gd name="T8" fmla="*/ 2866 w 286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66" h="1">
                <a:moveTo>
                  <a:pt x="0" y="0"/>
                </a:moveTo>
                <a:lnTo>
                  <a:pt x="2866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1" name="Freeform 108"/>
          <p:cNvSpPr>
            <a:spLocks/>
          </p:cNvSpPr>
          <p:nvPr/>
        </p:nvSpPr>
        <p:spPr bwMode="auto">
          <a:xfrm>
            <a:off x="4324350" y="2971800"/>
            <a:ext cx="4568825" cy="1588"/>
          </a:xfrm>
          <a:custGeom>
            <a:avLst/>
            <a:gdLst>
              <a:gd name="T0" fmla="*/ 0 w 2878"/>
              <a:gd name="T1" fmla="*/ 0 h 1"/>
              <a:gd name="T2" fmla="*/ 2147483647 w 2878"/>
              <a:gd name="T3" fmla="*/ 0 h 1"/>
              <a:gd name="T4" fmla="*/ 0 60000 65536"/>
              <a:gd name="T5" fmla="*/ 0 60000 65536"/>
              <a:gd name="T6" fmla="*/ 0 w 2878"/>
              <a:gd name="T7" fmla="*/ 0 h 1"/>
              <a:gd name="T8" fmla="*/ 2878 w 287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78" h="1">
                <a:moveTo>
                  <a:pt x="0" y="0"/>
                </a:moveTo>
                <a:lnTo>
                  <a:pt x="2878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2" name="Freeform 110"/>
          <p:cNvSpPr>
            <a:spLocks/>
          </p:cNvSpPr>
          <p:nvPr/>
        </p:nvSpPr>
        <p:spPr bwMode="auto">
          <a:xfrm>
            <a:off x="4362450" y="3886200"/>
            <a:ext cx="4530725" cy="1588"/>
          </a:xfrm>
          <a:custGeom>
            <a:avLst/>
            <a:gdLst>
              <a:gd name="T0" fmla="*/ 0 w 2854"/>
              <a:gd name="T1" fmla="*/ 0 h 1"/>
              <a:gd name="T2" fmla="*/ 2147483647 w 2854"/>
              <a:gd name="T3" fmla="*/ 0 h 1"/>
              <a:gd name="T4" fmla="*/ 0 60000 65536"/>
              <a:gd name="T5" fmla="*/ 0 60000 65536"/>
              <a:gd name="T6" fmla="*/ 0 w 2854"/>
              <a:gd name="T7" fmla="*/ 0 h 1"/>
              <a:gd name="T8" fmla="*/ 2854 w 285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54" h="1">
                <a:moveTo>
                  <a:pt x="0" y="0"/>
                </a:moveTo>
                <a:lnTo>
                  <a:pt x="2854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3" name="Freeform 111"/>
          <p:cNvSpPr>
            <a:spLocks/>
          </p:cNvSpPr>
          <p:nvPr/>
        </p:nvSpPr>
        <p:spPr bwMode="auto">
          <a:xfrm>
            <a:off x="4368800" y="4184650"/>
            <a:ext cx="4524375" cy="6350"/>
          </a:xfrm>
          <a:custGeom>
            <a:avLst/>
            <a:gdLst>
              <a:gd name="T0" fmla="*/ 0 w 2850"/>
              <a:gd name="T1" fmla="*/ 0 h 4"/>
              <a:gd name="T2" fmla="*/ 2147483647 w 2850"/>
              <a:gd name="T3" fmla="*/ 2147483647 h 4"/>
              <a:gd name="T4" fmla="*/ 0 60000 65536"/>
              <a:gd name="T5" fmla="*/ 0 60000 65536"/>
              <a:gd name="T6" fmla="*/ 0 w 2850"/>
              <a:gd name="T7" fmla="*/ 0 h 4"/>
              <a:gd name="T8" fmla="*/ 2850 w 285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50" h="4">
                <a:moveTo>
                  <a:pt x="0" y="0"/>
                </a:moveTo>
                <a:lnTo>
                  <a:pt x="2850" y="4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4" name="Freeform 112"/>
          <p:cNvSpPr>
            <a:spLocks/>
          </p:cNvSpPr>
          <p:nvPr/>
        </p:nvSpPr>
        <p:spPr bwMode="auto">
          <a:xfrm>
            <a:off x="4381500" y="4495800"/>
            <a:ext cx="4511675" cy="1588"/>
          </a:xfrm>
          <a:custGeom>
            <a:avLst/>
            <a:gdLst>
              <a:gd name="T0" fmla="*/ 0 w 2842"/>
              <a:gd name="T1" fmla="*/ 0 h 1"/>
              <a:gd name="T2" fmla="*/ 2147483647 w 2842"/>
              <a:gd name="T3" fmla="*/ 0 h 1"/>
              <a:gd name="T4" fmla="*/ 0 60000 65536"/>
              <a:gd name="T5" fmla="*/ 0 60000 65536"/>
              <a:gd name="T6" fmla="*/ 0 w 2842"/>
              <a:gd name="T7" fmla="*/ 0 h 1"/>
              <a:gd name="T8" fmla="*/ 2842 w 284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42" h="1">
                <a:moveTo>
                  <a:pt x="0" y="0"/>
                </a:moveTo>
                <a:lnTo>
                  <a:pt x="2842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5" name="Freeform 113"/>
          <p:cNvSpPr>
            <a:spLocks/>
          </p:cNvSpPr>
          <p:nvPr/>
        </p:nvSpPr>
        <p:spPr bwMode="auto">
          <a:xfrm>
            <a:off x="4381500" y="4794250"/>
            <a:ext cx="4511675" cy="6350"/>
          </a:xfrm>
          <a:custGeom>
            <a:avLst/>
            <a:gdLst>
              <a:gd name="T0" fmla="*/ 0 w 2842"/>
              <a:gd name="T1" fmla="*/ 0 h 4"/>
              <a:gd name="T2" fmla="*/ 2147483647 w 2842"/>
              <a:gd name="T3" fmla="*/ 2147483647 h 4"/>
              <a:gd name="T4" fmla="*/ 0 60000 65536"/>
              <a:gd name="T5" fmla="*/ 0 60000 65536"/>
              <a:gd name="T6" fmla="*/ 0 w 2842"/>
              <a:gd name="T7" fmla="*/ 0 h 4"/>
              <a:gd name="T8" fmla="*/ 2842 w 284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42" h="4">
                <a:moveTo>
                  <a:pt x="0" y="0"/>
                </a:moveTo>
                <a:lnTo>
                  <a:pt x="2842" y="4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6" name="Freeform 114"/>
          <p:cNvSpPr>
            <a:spLocks/>
          </p:cNvSpPr>
          <p:nvPr/>
        </p:nvSpPr>
        <p:spPr bwMode="auto">
          <a:xfrm>
            <a:off x="4349750" y="5099050"/>
            <a:ext cx="4543425" cy="6350"/>
          </a:xfrm>
          <a:custGeom>
            <a:avLst/>
            <a:gdLst>
              <a:gd name="T0" fmla="*/ 0 w 2862"/>
              <a:gd name="T1" fmla="*/ 0 h 4"/>
              <a:gd name="T2" fmla="*/ 2147483647 w 2862"/>
              <a:gd name="T3" fmla="*/ 2147483647 h 4"/>
              <a:gd name="T4" fmla="*/ 0 60000 65536"/>
              <a:gd name="T5" fmla="*/ 0 60000 65536"/>
              <a:gd name="T6" fmla="*/ 0 w 2862"/>
              <a:gd name="T7" fmla="*/ 0 h 4"/>
              <a:gd name="T8" fmla="*/ 2862 w 286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62" h="4">
                <a:moveTo>
                  <a:pt x="0" y="0"/>
                </a:moveTo>
                <a:lnTo>
                  <a:pt x="2862" y="4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7" name="Freeform 115"/>
          <p:cNvSpPr>
            <a:spLocks/>
          </p:cNvSpPr>
          <p:nvPr/>
        </p:nvSpPr>
        <p:spPr bwMode="auto">
          <a:xfrm>
            <a:off x="4362450" y="5403850"/>
            <a:ext cx="4530725" cy="6350"/>
          </a:xfrm>
          <a:custGeom>
            <a:avLst/>
            <a:gdLst>
              <a:gd name="T0" fmla="*/ 0 w 2854"/>
              <a:gd name="T1" fmla="*/ 0 h 4"/>
              <a:gd name="T2" fmla="*/ 2147483647 w 2854"/>
              <a:gd name="T3" fmla="*/ 2147483647 h 4"/>
              <a:gd name="T4" fmla="*/ 0 60000 65536"/>
              <a:gd name="T5" fmla="*/ 0 60000 65536"/>
              <a:gd name="T6" fmla="*/ 0 w 2854"/>
              <a:gd name="T7" fmla="*/ 0 h 4"/>
              <a:gd name="T8" fmla="*/ 2854 w 2854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54" h="4">
                <a:moveTo>
                  <a:pt x="0" y="0"/>
                </a:moveTo>
                <a:lnTo>
                  <a:pt x="2854" y="4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8" name="Freeform 116"/>
          <p:cNvSpPr>
            <a:spLocks/>
          </p:cNvSpPr>
          <p:nvPr/>
        </p:nvSpPr>
        <p:spPr bwMode="auto">
          <a:xfrm>
            <a:off x="4381500" y="5715000"/>
            <a:ext cx="4511675" cy="1588"/>
          </a:xfrm>
          <a:custGeom>
            <a:avLst/>
            <a:gdLst>
              <a:gd name="T0" fmla="*/ 0 w 2842"/>
              <a:gd name="T1" fmla="*/ 0 h 1"/>
              <a:gd name="T2" fmla="*/ 2147483647 w 2842"/>
              <a:gd name="T3" fmla="*/ 0 h 1"/>
              <a:gd name="T4" fmla="*/ 2147483647 w 2842"/>
              <a:gd name="T5" fmla="*/ 0 h 1"/>
              <a:gd name="T6" fmla="*/ 0 60000 65536"/>
              <a:gd name="T7" fmla="*/ 0 60000 65536"/>
              <a:gd name="T8" fmla="*/ 0 60000 65536"/>
              <a:gd name="T9" fmla="*/ 0 w 2842"/>
              <a:gd name="T10" fmla="*/ 0 h 1"/>
              <a:gd name="T11" fmla="*/ 2842 w 284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42" h="1">
                <a:moveTo>
                  <a:pt x="0" y="0"/>
                </a:moveTo>
                <a:lnTo>
                  <a:pt x="4" y="0"/>
                </a:lnTo>
                <a:lnTo>
                  <a:pt x="2842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9" name="Freeform 117"/>
          <p:cNvSpPr>
            <a:spLocks/>
          </p:cNvSpPr>
          <p:nvPr/>
        </p:nvSpPr>
        <p:spPr bwMode="auto">
          <a:xfrm>
            <a:off x="4368800" y="3568700"/>
            <a:ext cx="4306888" cy="6350"/>
          </a:xfrm>
          <a:custGeom>
            <a:avLst/>
            <a:gdLst>
              <a:gd name="T0" fmla="*/ 0 w 2713"/>
              <a:gd name="T1" fmla="*/ 0 h 4"/>
              <a:gd name="T2" fmla="*/ 2147483647 w 2713"/>
              <a:gd name="T3" fmla="*/ 2147483647 h 4"/>
              <a:gd name="T4" fmla="*/ 0 60000 65536"/>
              <a:gd name="T5" fmla="*/ 0 60000 65536"/>
              <a:gd name="T6" fmla="*/ 0 w 2713"/>
              <a:gd name="T7" fmla="*/ 0 h 4"/>
              <a:gd name="T8" fmla="*/ 2713 w 2713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13" h="4">
                <a:moveTo>
                  <a:pt x="0" y="0"/>
                </a:moveTo>
                <a:lnTo>
                  <a:pt x="2713" y="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40" name="Text Box 118"/>
          <p:cNvSpPr txBox="1">
            <a:spLocks noChangeArrowheads="1"/>
          </p:cNvSpPr>
          <p:nvPr/>
        </p:nvSpPr>
        <p:spPr bwMode="auto">
          <a:xfrm>
            <a:off x="5722938" y="3546475"/>
            <a:ext cx="2530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      </a:t>
            </a:r>
            <a:r>
              <a:rPr lang="en-US" b="1"/>
              <a:t>1         2         3        4</a:t>
            </a:r>
            <a:r>
              <a:rPr lang="ru-RU" b="1"/>
              <a:t>  </a:t>
            </a:r>
          </a:p>
        </p:txBody>
      </p:sp>
      <p:sp>
        <p:nvSpPr>
          <p:cNvPr id="25641" name="Text Box 119"/>
          <p:cNvSpPr txBox="1">
            <a:spLocks noChangeArrowheads="1"/>
          </p:cNvSpPr>
          <p:nvPr/>
        </p:nvSpPr>
        <p:spPr bwMode="auto">
          <a:xfrm>
            <a:off x="4140200" y="357346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 </a:t>
            </a:r>
            <a:r>
              <a:rPr lang="en-US" b="1"/>
              <a:t>-2       </a:t>
            </a:r>
            <a:r>
              <a:rPr lang="ru-RU" b="1"/>
              <a:t>-</a:t>
            </a:r>
            <a:r>
              <a:rPr lang="en-US" b="1"/>
              <a:t>1</a:t>
            </a:r>
            <a:r>
              <a:rPr lang="en-US" sz="1400" b="1"/>
              <a:t>    </a:t>
            </a:r>
            <a:endParaRPr lang="ru-RU" sz="1400" b="1"/>
          </a:p>
        </p:txBody>
      </p:sp>
      <p:sp>
        <p:nvSpPr>
          <p:cNvPr id="25642" name="Line 120"/>
          <p:cNvSpPr>
            <a:spLocks noChangeShapeType="1"/>
          </p:cNvSpPr>
          <p:nvPr/>
        </p:nvSpPr>
        <p:spPr bwMode="auto">
          <a:xfrm flipV="1">
            <a:off x="5580063" y="765175"/>
            <a:ext cx="0" cy="5256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43" name="Text Box 121"/>
          <p:cNvSpPr txBox="1">
            <a:spLocks noChangeArrowheads="1"/>
          </p:cNvSpPr>
          <p:nvPr/>
        </p:nvSpPr>
        <p:spPr bwMode="auto">
          <a:xfrm>
            <a:off x="5219700" y="8366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у</a:t>
            </a:r>
          </a:p>
        </p:txBody>
      </p:sp>
      <p:sp>
        <p:nvSpPr>
          <p:cNvPr id="25644" name="Text Box 122"/>
          <p:cNvSpPr txBox="1">
            <a:spLocks noChangeArrowheads="1"/>
          </p:cNvSpPr>
          <p:nvPr/>
        </p:nvSpPr>
        <p:spPr bwMode="auto">
          <a:xfrm>
            <a:off x="5291138" y="1220788"/>
            <a:ext cx="32543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/>
          </a:p>
          <a:p>
            <a:r>
              <a:rPr lang="en-US" sz="2000" b="1"/>
              <a:t>3</a:t>
            </a:r>
            <a:endParaRPr lang="ru-RU" sz="2000" b="1"/>
          </a:p>
          <a:p>
            <a:endParaRPr lang="ru-RU" sz="2000" b="1"/>
          </a:p>
          <a:p>
            <a:r>
              <a:rPr lang="en-US" sz="2000" b="1"/>
              <a:t>2</a:t>
            </a:r>
            <a:endParaRPr lang="ru-RU" sz="2000" b="1"/>
          </a:p>
          <a:p>
            <a:endParaRPr lang="ru-RU" sz="2000" b="1"/>
          </a:p>
          <a:p>
            <a:r>
              <a:rPr lang="en-US" sz="2000" b="1"/>
              <a:t>1</a:t>
            </a:r>
            <a:endParaRPr lang="ru-RU" sz="2000" b="1"/>
          </a:p>
        </p:txBody>
      </p:sp>
      <p:sp>
        <p:nvSpPr>
          <p:cNvPr id="25645" name="Text Box 123"/>
          <p:cNvSpPr txBox="1">
            <a:spLocks noChangeArrowheads="1"/>
          </p:cNvSpPr>
          <p:nvPr/>
        </p:nvSpPr>
        <p:spPr bwMode="auto">
          <a:xfrm>
            <a:off x="5507038" y="3644900"/>
            <a:ext cx="57626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 b="1"/>
          </a:p>
          <a:p>
            <a:r>
              <a:rPr lang="ru-RU" sz="1800" b="1"/>
              <a:t>-</a:t>
            </a:r>
            <a:r>
              <a:rPr lang="en-US" sz="1800" b="1"/>
              <a:t>1</a:t>
            </a:r>
            <a:endParaRPr lang="ru-RU" sz="1800" b="1"/>
          </a:p>
          <a:p>
            <a:endParaRPr lang="en-US" sz="2000" b="1"/>
          </a:p>
          <a:p>
            <a:r>
              <a:rPr lang="ru-RU" sz="2000" b="1"/>
              <a:t>-</a:t>
            </a:r>
            <a:r>
              <a:rPr lang="en-US" sz="2000" b="1"/>
              <a:t>2</a:t>
            </a:r>
            <a:endParaRPr lang="ru-RU" sz="2000" b="1"/>
          </a:p>
          <a:p>
            <a:endParaRPr lang="en-US" sz="2400" b="1"/>
          </a:p>
          <a:p>
            <a:r>
              <a:rPr lang="ru-RU" sz="2400" b="1"/>
              <a:t>-</a:t>
            </a:r>
            <a:r>
              <a:rPr lang="en-US" sz="2400" b="1"/>
              <a:t>3</a:t>
            </a:r>
            <a:endParaRPr lang="ru-RU" sz="2400" b="1"/>
          </a:p>
        </p:txBody>
      </p:sp>
      <p:sp>
        <p:nvSpPr>
          <p:cNvPr id="25646" name="Freeform 124"/>
          <p:cNvSpPr>
            <a:spLocks/>
          </p:cNvSpPr>
          <p:nvPr/>
        </p:nvSpPr>
        <p:spPr bwMode="auto">
          <a:xfrm>
            <a:off x="4314825" y="1625600"/>
            <a:ext cx="3416300" cy="2868613"/>
          </a:xfrm>
          <a:custGeom>
            <a:avLst/>
            <a:gdLst>
              <a:gd name="T0" fmla="*/ 0 w 2152"/>
              <a:gd name="T1" fmla="*/ 2147483647 h 1807"/>
              <a:gd name="T2" fmla="*/ 2147483647 w 2152"/>
              <a:gd name="T3" fmla="*/ 2147483647 h 1807"/>
              <a:gd name="T4" fmla="*/ 2147483647 w 2152"/>
              <a:gd name="T5" fmla="*/ 2147483647 h 1807"/>
              <a:gd name="T6" fmla="*/ 2147483647 w 2152"/>
              <a:gd name="T7" fmla="*/ 2147483647 h 1807"/>
              <a:gd name="T8" fmla="*/ 2147483647 w 2152"/>
              <a:gd name="T9" fmla="*/ 2147483647 h 1807"/>
              <a:gd name="T10" fmla="*/ 2147483647 w 2152"/>
              <a:gd name="T11" fmla="*/ 2147483647 h 1807"/>
              <a:gd name="T12" fmla="*/ 2147483647 w 2152"/>
              <a:gd name="T13" fmla="*/ 2147483647 h 1807"/>
              <a:gd name="T14" fmla="*/ 2147483647 w 2152"/>
              <a:gd name="T15" fmla="*/ 0 h 180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52"/>
              <a:gd name="T25" fmla="*/ 0 h 1807"/>
              <a:gd name="T26" fmla="*/ 2152 w 2152"/>
              <a:gd name="T27" fmla="*/ 1807 h 180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52" h="1807">
                <a:moveTo>
                  <a:pt x="0" y="248"/>
                </a:moveTo>
                <a:cubicBezTo>
                  <a:pt x="49" y="332"/>
                  <a:pt x="193" y="587"/>
                  <a:pt x="296" y="752"/>
                </a:cubicBezTo>
                <a:cubicBezTo>
                  <a:pt x="399" y="917"/>
                  <a:pt x="468" y="1084"/>
                  <a:pt x="616" y="1240"/>
                </a:cubicBezTo>
                <a:cubicBezTo>
                  <a:pt x="764" y="1396"/>
                  <a:pt x="1028" y="1596"/>
                  <a:pt x="1184" y="1688"/>
                </a:cubicBezTo>
                <a:cubicBezTo>
                  <a:pt x="1340" y="1780"/>
                  <a:pt x="1451" y="1807"/>
                  <a:pt x="1552" y="1792"/>
                </a:cubicBezTo>
                <a:cubicBezTo>
                  <a:pt x="1653" y="1777"/>
                  <a:pt x="1711" y="1755"/>
                  <a:pt x="1792" y="1600"/>
                </a:cubicBezTo>
                <a:cubicBezTo>
                  <a:pt x="1873" y="1445"/>
                  <a:pt x="1980" y="1131"/>
                  <a:pt x="2040" y="864"/>
                </a:cubicBezTo>
                <a:cubicBezTo>
                  <a:pt x="2100" y="597"/>
                  <a:pt x="2129" y="180"/>
                  <a:pt x="2152" y="0"/>
                </a:cubicBezTo>
              </a:path>
            </a:pathLst>
          </a:cu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7" name="Text Box 125"/>
          <p:cNvSpPr txBox="1">
            <a:spLocks noChangeArrowheads="1"/>
          </p:cNvSpPr>
          <p:nvPr/>
        </p:nvSpPr>
        <p:spPr bwMode="auto">
          <a:xfrm>
            <a:off x="6659563" y="1412875"/>
            <a:ext cx="103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у =</a:t>
            </a:r>
            <a:r>
              <a:rPr lang="en-US" sz="2400"/>
              <a:t>f(x)</a:t>
            </a:r>
            <a:endParaRPr lang="ru-RU" sz="2400"/>
          </a:p>
        </p:txBody>
      </p:sp>
      <p:sp>
        <p:nvSpPr>
          <p:cNvPr id="38986" name="Text Box 74"/>
          <p:cNvSpPr txBox="1">
            <a:spLocks noChangeArrowheads="1"/>
          </p:cNvSpPr>
          <p:nvPr/>
        </p:nvSpPr>
        <p:spPr bwMode="auto">
          <a:xfrm>
            <a:off x="827088" y="0"/>
            <a:ext cx="6788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/>
              <a:t>На рисунке изображен график функции </a:t>
            </a:r>
            <a:r>
              <a:rPr lang="en-US" sz="2400"/>
              <a:t>y=f(x)</a:t>
            </a:r>
            <a:r>
              <a:rPr lang="ru-RU" sz="2400"/>
              <a:t>.</a:t>
            </a:r>
          </a:p>
          <a:p>
            <a:pPr>
              <a:defRPr/>
            </a:pPr>
            <a:r>
              <a:rPr lang="ru-RU" sz="2400">
                <a:solidFill>
                  <a:srgbClr val="000000"/>
                </a:solidFill>
              </a:rPr>
              <a:t>Какое из утверждений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неверно</a:t>
            </a:r>
            <a:r>
              <a:rPr lang="ru-RU" sz="2400"/>
              <a:t>?</a:t>
            </a:r>
          </a:p>
        </p:txBody>
      </p:sp>
      <p:sp>
        <p:nvSpPr>
          <p:cNvPr id="25649" name="Text Box 47"/>
          <p:cNvSpPr txBox="1">
            <a:spLocks noChangeArrowheads="1"/>
          </p:cNvSpPr>
          <p:nvPr/>
        </p:nvSpPr>
        <p:spPr bwMode="auto">
          <a:xfrm>
            <a:off x="971550" y="1412875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f(0)= –0,5</a:t>
            </a:r>
            <a:endParaRPr lang="ru-RU" sz="2400" b="1"/>
          </a:p>
        </p:txBody>
      </p:sp>
      <p:sp>
        <p:nvSpPr>
          <p:cNvPr id="25650" name="Text Box 48"/>
          <p:cNvSpPr txBox="1">
            <a:spLocks noChangeArrowheads="1"/>
          </p:cNvSpPr>
          <p:nvPr/>
        </p:nvSpPr>
        <p:spPr bwMode="auto">
          <a:xfrm>
            <a:off x="755650" y="4149725"/>
            <a:ext cx="28622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Нулями функции </a:t>
            </a:r>
          </a:p>
          <a:p>
            <a:r>
              <a:rPr lang="ru-RU" sz="2400" b="1"/>
              <a:t>являются числа </a:t>
            </a:r>
          </a:p>
          <a:p>
            <a:r>
              <a:rPr lang="ru-RU" sz="2400" b="1"/>
              <a:t>         -0,5 и 3</a:t>
            </a:r>
          </a:p>
        </p:txBody>
      </p:sp>
      <p:sp>
        <p:nvSpPr>
          <p:cNvPr id="38963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5876925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4</a:t>
            </a:r>
          </a:p>
        </p:txBody>
      </p:sp>
      <p:sp>
        <p:nvSpPr>
          <p:cNvPr id="25652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1412875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25653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4365625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25654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2781300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38973" name="AutoShape 61"/>
          <p:cNvSpPr>
            <a:spLocks noChangeArrowheads="1"/>
          </p:cNvSpPr>
          <p:nvPr/>
        </p:nvSpPr>
        <p:spPr bwMode="auto">
          <a:xfrm>
            <a:off x="5292725" y="4724400"/>
            <a:ext cx="3671888" cy="1368425"/>
          </a:xfrm>
          <a:prstGeom prst="wedgeEllipseCallout">
            <a:avLst>
              <a:gd name="adj1" fmla="val -62926"/>
              <a:gd name="adj2" fmla="val 62991"/>
            </a:avLst>
          </a:prstGeom>
          <a:gradFill rotWithShape="1">
            <a:gsLst>
              <a:gs pos="0">
                <a:srgbClr val="FF00FF">
                  <a:alpha val="85001"/>
                </a:srgbClr>
              </a:gs>
              <a:gs pos="50000">
                <a:srgbClr val="FFFFFF">
                  <a:alpha val="73000"/>
                </a:srgbClr>
              </a:gs>
              <a:gs pos="100000">
                <a:srgbClr val="FF00FF">
                  <a:alpha val="85001"/>
                </a:srgbClr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>
              <a:rot lat="20999999" lon="206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/>
          <a:lstStyle/>
          <a:p>
            <a:pPr algn="ctr">
              <a:defRPr/>
            </a:pPr>
            <a:r>
              <a:rPr lang="ru-RU" sz="2000" b="1">
                <a:solidFill>
                  <a:srgbClr val="FF0000"/>
                </a:solidFill>
              </a:rPr>
              <a:t>На этом промежутке функция убывает</a:t>
            </a:r>
          </a:p>
        </p:txBody>
      </p:sp>
      <p:graphicFrame>
        <p:nvGraphicFramePr>
          <p:cNvPr id="25602" name="Object 72"/>
          <p:cNvGraphicFramePr>
            <a:graphicFrameLocks noChangeAspect="1"/>
          </p:cNvGraphicFramePr>
          <p:nvPr/>
        </p:nvGraphicFramePr>
        <p:xfrm>
          <a:off x="4932363" y="6092825"/>
          <a:ext cx="1341437" cy="569913"/>
        </p:xfrm>
        <a:graphic>
          <a:graphicData uri="http://schemas.openxmlformats.org/presentationml/2006/ole">
            <p:oleObj spid="_x0000_s25602" name="Формула" r:id="rId3" imgW="469696" imgH="203112" progId="Equation.3">
              <p:embed/>
            </p:oleObj>
          </a:graphicData>
        </a:graphic>
      </p:graphicFrame>
      <p:sp>
        <p:nvSpPr>
          <p:cNvPr id="25658" name="Text Box 126"/>
          <p:cNvSpPr txBox="1">
            <a:spLocks noChangeArrowheads="1"/>
          </p:cNvSpPr>
          <p:nvPr/>
        </p:nvSpPr>
        <p:spPr bwMode="auto">
          <a:xfrm>
            <a:off x="971550" y="2781300"/>
            <a:ext cx="110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f(-2)&gt;0</a:t>
            </a:r>
            <a:endParaRPr lang="ru-RU" sz="2400" b="1"/>
          </a:p>
        </p:txBody>
      </p:sp>
      <p:sp>
        <p:nvSpPr>
          <p:cNvPr id="39046" name="Line 134"/>
          <p:cNvSpPr>
            <a:spLocks noChangeShapeType="1"/>
          </p:cNvSpPr>
          <p:nvPr/>
        </p:nvSpPr>
        <p:spPr bwMode="auto">
          <a:xfrm>
            <a:off x="4284663" y="3573463"/>
            <a:ext cx="25193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047" name="Rectangle 135"/>
          <p:cNvSpPr>
            <a:spLocks noChangeArrowheads="1"/>
          </p:cNvSpPr>
          <p:nvPr/>
        </p:nvSpPr>
        <p:spPr bwMode="auto">
          <a:xfrm>
            <a:off x="4041775" y="358775"/>
            <a:ext cx="145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неверно</a:t>
            </a:r>
          </a:p>
        </p:txBody>
      </p:sp>
      <p:sp>
        <p:nvSpPr>
          <p:cNvPr id="25661" name="Номер слайда 5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1FD4CE-D388-44D8-AC16-7EF931E964D7}" type="slidenum">
              <a:rPr lang="ru-RU" smtClean="0"/>
              <a:pPr/>
              <a:t>28</a:t>
            </a:fld>
            <a:endParaRPr lang="ru-RU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1.73472E-18 L -0.15971 0.67778 L -0.15833 0.76481 " pathEditMode="relative" ptsTypes="AAA">
                                      <p:cBhvr>
                                        <p:cTn id="14" dur="2000" fill="hold"/>
                                        <p:tgtEl>
                                          <p:spTgt spid="39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3"/>
                  </p:tgtEl>
                </p:cond>
              </p:nextCondLst>
            </p:seq>
          </p:childTnLst>
        </p:cTn>
      </p:par>
    </p:tnLst>
    <p:bldLst>
      <p:bldP spid="39046" grpId="0" animBg="1"/>
      <p:bldP spid="3904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2"/>
          <p:cNvSpPr txBox="1">
            <a:spLocks noChangeArrowheads="1"/>
          </p:cNvSpPr>
          <p:nvPr/>
        </p:nvSpPr>
        <p:spPr bwMode="auto">
          <a:xfrm>
            <a:off x="5219700" y="3556000"/>
            <a:ext cx="3322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-4   -3   -2   -1           1    2    3   4    5    6</a:t>
            </a:r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971550" y="5589588"/>
            <a:ext cx="331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Областью значений </a:t>
            </a:r>
          </a:p>
          <a:p>
            <a:r>
              <a:rPr lang="ru-RU" sz="2400" b="1"/>
              <a:t>служит промежуток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4067175" y="3771900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 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900113" y="188913"/>
            <a:ext cx="7343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/>
              <a:t>На рисунке изображен график функции </a:t>
            </a:r>
            <a:r>
              <a:rPr lang="en-US" sz="2400"/>
              <a:t>y=f(x),</a:t>
            </a:r>
            <a:r>
              <a:rPr lang="ru-RU" sz="2400"/>
              <a:t> заданной на отрезке </a:t>
            </a:r>
            <a:r>
              <a:rPr lang="en-US" sz="2400"/>
              <a:t>[</a:t>
            </a:r>
            <a:r>
              <a:rPr lang="ru-RU" sz="2400"/>
              <a:t>-2; 4</a:t>
            </a:r>
            <a:r>
              <a:rPr lang="en-US" sz="2400"/>
              <a:t>]</a:t>
            </a:r>
            <a:endParaRPr lang="ru-RU" sz="2400"/>
          </a:p>
          <a:p>
            <a:pPr>
              <a:defRPr/>
            </a:pPr>
            <a:r>
              <a:rPr lang="ru-RU" sz="2400"/>
              <a:t>Какое из утверждений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верно</a:t>
            </a:r>
            <a:r>
              <a:rPr lang="ru-RU" sz="2400"/>
              <a:t>?</a:t>
            </a:r>
          </a:p>
        </p:txBody>
      </p:sp>
      <p:sp>
        <p:nvSpPr>
          <p:cNvPr id="26633" name="Text Box 6"/>
          <p:cNvSpPr txBox="1">
            <a:spLocks noChangeArrowheads="1"/>
          </p:cNvSpPr>
          <p:nvPr/>
        </p:nvSpPr>
        <p:spPr bwMode="auto">
          <a:xfrm>
            <a:off x="950913" y="1670050"/>
            <a:ext cx="47005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При х=-1 функция принимает </a:t>
            </a:r>
          </a:p>
          <a:p>
            <a:r>
              <a:rPr lang="ru-RU" sz="2400" b="1"/>
              <a:t>наименьшее значение</a:t>
            </a:r>
          </a:p>
        </p:txBody>
      </p:sp>
      <p:sp>
        <p:nvSpPr>
          <p:cNvPr id="26634" name="Text Box 7"/>
          <p:cNvSpPr txBox="1">
            <a:spLocks noChangeArrowheads="1"/>
          </p:cNvSpPr>
          <p:nvPr/>
        </p:nvSpPr>
        <p:spPr bwMode="auto">
          <a:xfrm>
            <a:off x="1042988" y="4113213"/>
            <a:ext cx="46815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Функция принимает положительные значения</a:t>
            </a:r>
          </a:p>
          <a:p>
            <a:r>
              <a:rPr lang="ru-RU" sz="2400" b="1"/>
              <a:t>при</a:t>
            </a:r>
          </a:p>
        </p:txBody>
      </p:sp>
      <p:sp>
        <p:nvSpPr>
          <p:cNvPr id="8397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4365625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26636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1844675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26637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589588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4</a:t>
            </a:r>
          </a:p>
        </p:txBody>
      </p:sp>
      <p:sp>
        <p:nvSpPr>
          <p:cNvPr id="2663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3052763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graphicFrame>
        <p:nvGraphicFramePr>
          <p:cNvPr id="26626" name="Object 15"/>
          <p:cNvGraphicFramePr>
            <a:graphicFrameLocks noChangeAspect="1"/>
          </p:cNvGraphicFramePr>
          <p:nvPr/>
        </p:nvGraphicFramePr>
        <p:xfrm>
          <a:off x="4211638" y="6021388"/>
          <a:ext cx="1152525" cy="646112"/>
        </p:xfrm>
        <a:graphic>
          <a:graphicData uri="http://schemas.openxmlformats.org/presentationml/2006/ole">
            <p:oleObj spid="_x0000_s26626" name="Формула" r:id="rId3" imgW="355292" imgH="203024" progId="Equation.3">
              <p:embed/>
            </p:oleObj>
          </a:graphicData>
        </a:graphic>
      </p:graphicFrame>
      <p:sp>
        <p:nvSpPr>
          <p:cNvPr id="26639" name="Text Box 16"/>
          <p:cNvSpPr txBox="1">
            <a:spLocks noChangeArrowheads="1"/>
          </p:cNvSpPr>
          <p:nvPr/>
        </p:nvSpPr>
        <p:spPr bwMode="auto">
          <a:xfrm>
            <a:off x="1028700" y="2949575"/>
            <a:ext cx="2967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Функция убывает </a:t>
            </a:r>
            <a:endParaRPr lang="en-US" sz="2400" b="1"/>
          </a:p>
          <a:p>
            <a:r>
              <a:rPr lang="ru-RU" sz="2400" b="1"/>
              <a:t>на промежутке</a:t>
            </a:r>
          </a:p>
        </p:txBody>
      </p:sp>
      <p:sp>
        <p:nvSpPr>
          <p:cNvPr id="26640" name="Text Box 17"/>
          <p:cNvSpPr txBox="1">
            <a:spLocks noChangeArrowheads="1"/>
          </p:cNvSpPr>
          <p:nvPr/>
        </p:nvSpPr>
        <p:spPr bwMode="auto">
          <a:xfrm>
            <a:off x="6659563" y="12684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у</a:t>
            </a:r>
          </a:p>
        </p:txBody>
      </p:sp>
      <p:sp>
        <p:nvSpPr>
          <p:cNvPr id="26641" name="Text Box 18"/>
          <p:cNvSpPr txBox="1">
            <a:spLocks noChangeArrowheads="1"/>
          </p:cNvSpPr>
          <p:nvPr/>
        </p:nvSpPr>
        <p:spPr bwMode="auto">
          <a:xfrm>
            <a:off x="6376988" y="3429000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о</a:t>
            </a:r>
          </a:p>
        </p:txBody>
      </p:sp>
      <p:sp>
        <p:nvSpPr>
          <p:cNvPr id="26642" name="Freeform 19"/>
          <p:cNvSpPr>
            <a:spLocks/>
          </p:cNvSpPr>
          <p:nvPr/>
        </p:nvSpPr>
        <p:spPr bwMode="auto">
          <a:xfrm>
            <a:off x="5454650" y="3251200"/>
            <a:ext cx="3314700" cy="12700"/>
          </a:xfrm>
          <a:custGeom>
            <a:avLst/>
            <a:gdLst>
              <a:gd name="T0" fmla="*/ 0 w 2088"/>
              <a:gd name="T1" fmla="*/ 0 h 8"/>
              <a:gd name="T2" fmla="*/ 2147483647 w 2088"/>
              <a:gd name="T3" fmla="*/ 2147483647 h 8"/>
              <a:gd name="T4" fmla="*/ 0 60000 65536"/>
              <a:gd name="T5" fmla="*/ 0 60000 65536"/>
              <a:gd name="T6" fmla="*/ 0 w 2088"/>
              <a:gd name="T7" fmla="*/ 0 h 8"/>
              <a:gd name="T8" fmla="*/ 2088 w 208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88" h="8">
                <a:moveTo>
                  <a:pt x="0" y="0"/>
                </a:moveTo>
                <a:lnTo>
                  <a:pt x="2088" y="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3" name="Text Box 20"/>
          <p:cNvSpPr txBox="1">
            <a:spLocks noChangeArrowheads="1"/>
          </p:cNvSpPr>
          <p:nvPr/>
        </p:nvSpPr>
        <p:spPr bwMode="auto">
          <a:xfrm>
            <a:off x="8466138" y="357346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х</a:t>
            </a:r>
          </a:p>
        </p:txBody>
      </p:sp>
      <p:sp>
        <p:nvSpPr>
          <p:cNvPr id="26644" name="Freeform 21"/>
          <p:cNvSpPr>
            <a:spLocks/>
          </p:cNvSpPr>
          <p:nvPr/>
        </p:nvSpPr>
        <p:spPr bwMode="auto">
          <a:xfrm>
            <a:off x="5441950" y="1739900"/>
            <a:ext cx="12700" cy="3416300"/>
          </a:xfrm>
          <a:custGeom>
            <a:avLst/>
            <a:gdLst>
              <a:gd name="T0" fmla="*/ 0 w 8"/>
              <a:gd name="T1" fmla="*/ 0 h 2152"/>
              <a:gd name="T2" fmla="*/ 2147483647 w 8"/>
              <a:gd name="T3" fmla="*/ 2147483647 h 2152"/>
              <a:gd name="T4" fmla="*/ 0 60000 65536"/>
              <a:gd name="T5" fmla="*/ 0 60000 65536"/>
              <a:gd name="T6" fmla="*/ 0 w 8"/>
              <a:gd name="T7" fmla="*/ 0 h 2152"/>
              <a:gd name="T8" fmla="*/ 8 w 8"/>
              <a:gd name="T9" fmla="*/ 2152 h 2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52">
                <a:moveTo>
                  <a:pt x="0" y="0"/>
                </a:moveTo>
                <a:lnTo>
                  <a:pt x="8" y="2152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5" name="Freeform 22"/>
          <p:cNvSpPr>
            <a:spLocks/>
          </p:cNvSpPr>
          <p:nvPr/>
        </p:nvSpPr>
        <p:spPr bwMode="auto">
          <a:xfrm>
            <a:off x="5759450" y="1739900"/>
            <a:ext cx="1588" cy="3365500"/>
          </a:xfrm>
          <a:custGeom>
            <a:avLst/>
            <a:gdLst>
              <a:gd name="T0" fmla="*/ 0 w 1"/>
              <a:gd name="T1" fmla="*/ 0 h 2120"/>
              <a:gd name="T2" fmla="*/ 0 w 1"/>
              <a:gd name="T3" fmla="*/ 2147483647 h 2120"/>
              <a:gd name="T4" fmla="*/ 0 60000 65536"/>
              <a:gd name="T5" fmla="*/ 0 60000 65536"/>
              <a:gd name="T6" fmla="*/ 0 w 1"/>
              <a:gd name="T7" fmla="*/ 0 h 2120"/>
              <a:gd name="T8" fmla="*/ 1 w 1"/>
              <a:gd name="T9" fmla="*/ 2120 h 2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20">
                <a:moveTo>
                  <a:pt x="0" y="0"/>
                </a:moveTo>
                <a:lnTo>
                  <a:pt x="0" y="212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6" name="Freeform 23"/>
          <p:cNvSpPr>
            <a:spLocks/>
          </p:cNvSpPr>
          <p:nvPr/>
        </p:nvSpPr>
        <p:spPr bwMode="auto">
          <a:xfrm>
            <a:off x="6064250" y="1739900"/>
            <a:ext cx="12700" cy="3378200"/>
          </a:xfrm>
          <a:custGeom>
            <a:avLst/>
            <a:gdLst>
              <a:gd name="T0" fmla="*/ 0 w 8"/>
              <a:gd name="T1" fmla="*/ 0 h 2128"/>
              <a:gd name="T2" fmla="*/ 2147483647 w 8"/>
              <a:gd name="T3" fmla="*/ 2147483647 h 2128"/>
              <a:gd name="T4" fmla="*/ 0 60000 65536"/>
              <a:gd name="T5" fmla="*/ 0 60000 65536"/>
              <a:gd name="T6" fmla="*/ 0 w 8"/>
              <a:gd name="T7" fmla="*/ 0 h 2128"/>
              <a:gd name="T8" fmla="*/ 8 w 8"/>
              <a:gd name="T9" fmla="*/ 2128 h 21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28">
                <a:moveTo>
                  <a:pt x="0" y="0"/>
                </a:moveTo>
                <a:lnTo>
                  <a:pt x="8" y="212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7" name="Freeform 24"/>
          <p:cNvSpPr>
            <a:spLocks/>
          </p:cNvSpPr>
          <p:nvPr/>
        </p:nvSpPr>
        <p:spPr bwMode="auto">
          <a:xfrm>
            <a:off x="6356350" y="1714500"/>
            <a:ext cx="12700" cy="3378200"/>
          </a:xfrm>
          <a:custGeom>
            <a:avLst/>
            <a:gdLst>
              <a:gd name="T0" fmla="*/ 0 w 8"/>
              <a:gd name="T1" fmla="*/ 0 h 2128"/>
              <a:gd name="T2" fmla="*/ 2147483647 w 8"/>
              <a:gd name="T3" fmla="*/ 2147483647 h 2128"/>
              <a:gd name="T4" fmla="*/ 0 60000 65536"/>
              <a:gd name="T5" fmla="*/ 0 60000 65536"/>
              <a:gd name="T6" fmla="*/ 0 w 8"/>
              <a:gd name="T7" fmla="*/ 0 h 2128"/>
              <a:gd name="T8" fmla="*/ 8 w 8"/>
              <a:gd name="T9" fmla="*/ 2128 h 21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28">
                <a:moveTo>
                  <a:pt x="0" y="0"/>
                </a:moveTo>
                <a:lnTo>
                  <a:pt x="8" y="212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8" name="Freeform 25"/>
          <p:cNvSpPr>
            <a:spLocks/>
          </p:cNvSpPr>
          <p:nvPr/>
        </p:nvSpPr>
        <p:spPr bwMode="auto">
          <a:xfrm>
            <a:off x="6978650" y="1714500"/>
            <a:ext cx="1588" cy="3378200"/>
          </a:xfrm>
          <a:custGeom>
            <a:avLst/>
            <a:gdLst>
              <a:gd name="T0" fmla="*/ 0 w 1"/>
              <a:gd name="T1" fmla="*/ 0 h 2128"/>
              <a:gd name="T2" fmla="*/ 0 w 1"/>
              <a:gd name="T3" fmla="*/ 2147483647 h 2128"/>
              <a:gd name="T4" fmla="*/ 0 60000 65536"/>
              <a:gd name="T5" fmla="*/ 0 60000 65536"/>
              <a:gd name="T6" fmla="*/ 0 w 1"/>
              <a:gd name="T7" fmla="*/ 0 h 2128"/>
              <a:gd name="T8" fmla="*/ 1 w 1"/>
              <a:gd name="T9" fmla="*/ 2128 h 21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28">
                <a:moveTo>
                  <a:pt x="0" y="0"/>
                </a:moveTo>
                <a:lnTo>
                  <a:pt x="0" y="212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9" name="Freeform 26"/>
          <p:cNvSpPr>
            <a:spLocks/>
          </p:cNvSpPr>
          <p:nvPr/>
        </p:nvSpPr>
        <p:spPr bwMode="auto">
          <a:xfrm>
            <a:off x="7270750" y="1739900"/>
            <a:ext cx="1588" cy="3365500"/>
          </a:xfrm>
          <a:custGeom>
            <a:avLst/>
            <a:gdLst>
              <a:gd name="T0" fmla="*/ 0 w 1"/>
              <a:gd name="T1" fmla="*/ 0 h 2120"/>
              <a:gd name="T2" fmla="*/ 0 w 1"/>
              <a:gd name="T3" fmla="*/ 2147483647 h 2120"/>
              <a:gd name="T4" fmla="*/ 0 60000 65536"/>
              <a:gd name="T5" fmla="*/ 0 60000 65536"/>
              <a:gd name="T6" fmla="*/ 0 w 1"/>
              <a:gd name="T7" fmla="*/ 0 h 2120"/>
              <a:gd name="T8" fmla="*/ 1 w 1"/>
              <a:gd name="T9" fmla="*/ 2120 h 2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20">
                <a:moveTo>
                  <a:pt x="0" y="0"/>
                </a:moveTo>
                <a:lnTo>
                  <a:pt x="0" y="212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0" name="Freeform 27"/>
          <p:cNvSpPr>
            <a:spLocks/>
          </p:cNvSpPr>
          <p:nvPr/>
        </p:nvSpPr>
        <p:spPr bwMode="auto">
          <a:xfrm>
            <a:off x="7562850" y="1727200"/>
            <a:ext cx="1588" cy="3365500"/>
          </a:xfrm>
          <a:custGeom>
            <a:avLst/>
            <a:gdLst>
              <a:gd name="T0" fmla="*/ 0 w 1"/>
              <a:gd name="T1" fmla="*/ 0 h 2120"/>
              <a:gd name="T2" fmla="*/ 0 w 1"/>
              <a:gd name="T3" fmla="*/ 2147483647 h 2120"/>
              <a:gd name="T4" fmla="*/ 0 60000 65536"/>
              <a:gd name="T5" fmla="*/ 0 60000 65536"/>
              <a:gd name="T6" fmla="*/ 0 w 1"/>
              <a:gd name="T7" fmla="*/ 0 h 2120"/>
              <a:gd name="T8" fmla="*/ 1 w 1"/>
              <a:gd name="T9" fmla="*/ 2120 h 2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20">
                <a:moveTo>
                  <a:pt x="0" y="0"/>
                </a:moveTo>
                <a:lnTo>
                  <a:pt x="0" y="212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1" name="Freeform 28"/>
          <p:cNvSpPr>
            <a:spLocks/>
          </p:cNvSpPr>
          <p:nvPr/>
        </p:nvSpPr>
        <p:spPr bwMode="auto">
          <a:xfrm>
            <a:off x="7867650" y="1739900"/>
            <a:ext cx="1588" cy="3365500"/>
          </a:xfrm>
          <a:custGeom>
            <a:avLst/>
            <a:gdLst>
              <a:gd name="T0" fmla="*/ 0 w 1"/>
              <a:gd name="T1" fmla="*/ 0 h 2120"/>
              <a:gd name="T2" fmla="*/ 0 w 1"/>
              <a:gd name="T3" fmla="*/ 2147483647 h 2120"/>
              <a:gd name="T4" fmla="*/ 0 60000 65536"/>
              <a:gd name="T5" fmla="*/ 0 60000 65536"/>
              <a:gd name="T6" fmla="*/ 0 w 1"/>
              <a:gd name="T7" fmla="*/ 0 h 2120"/>
              <a:gd name="T8" fmla="*/ 1 w 1"/>
              <a:gd name="T9" fmla="*/ 2120 h 2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20">
                <a:moveTo>
                  <a:pt x="0" y="0"/>
                </a:moveTo>
                <a:lnTo>
                  <a:pt x="0" y="212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2" name="Freeform 29"/>
          <p:cNvSpPr>
            <a:spLocks/>
          </p:cNvSpPr>
          <p:nvPr/>
        </p:nvSpPr>
        <p:spPr bwMode="auto">
          <a:xfrm>
            <a:off x="8159750" y="1765300"/>
            <a:ext cx="12700" cy="3352800"/>
          </a:xfrm>
          <a:custGeom>
            <a:avLst/>
            <a:gdLst>
              <a:gd name="T0" fmla="*/ 0 w 8"/>
              <a:gd name="T1" fmla="*/ 0 h 2112"/>
              <a:gd name="T2" fmla="*/ 2147483647 w 8"/>
              <a:gd name="T3" fmla="*/ 2147483647 h 2112"/>
              <a:gd name="T4" fmla="*/ 0 60000 65536"/>
              <a:gd name="T5" fmla="*/ 0 60000 65536"/>
              <a:gd name="T6" fmla="*/ 0 w 8"/>
              <a:gd name="T7" fmla="*/ 0 h 2112"/>
              <a:gd name="T8" fmla="*/ 8 w 8"/>
              <a:gd name="T9" fmla="*/ 2112 h 2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12">
                <a:moveTo>
                  <a:pt x="0" y="0"/>
                </a:moveTo>
                <a:lnTo>
                  <a:pt x="8" y="2112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3" name="Freeform 30"/>
          <p:cNvSpPr>
            <a:spLocks/>
          </p:cNvSpPr>
          <p:nvPr/>
        </p:nvSpPr>
        <p:spPr bwMode="auto">
          <a:xfrm>
            <a:off x="8451850" y="1752600"/>
            <a:ext cx="12700" cy="3352800"/>
          </a:xfrm>
          <a:custGeom>
            <a:avLst/>
            <a:gdLst>
              <a:gd name="T0" fmla="*/ 2147483647 w 8"/>
              <a:gd name="T1" fmla="*/ 0 h 2112"/>
              <a:gd name="T2" fmla="*/ 0 w 8"/>
              <a:gd name="T3" fmla="*/ 2147483647 h 2112"/>
              <a:gd name="T4" fmla="*/ 0 60000 65536"/>
              <a:gd name="T5" fmla="*/ 0 60000 65536"/>
              <a:gd name="T6" fmla="*/ 0 w 8"/>
              <a:gd name="T7" fmla="*/ 0 h 2112"/>
              <a:gd name="T8" fmla="*/ 8 w 8"/>
              <a:gd name="T9" fmla="*/ 2112 h 2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12">
                <a:moveTo>
                  <a:pt x="8" y="0"/>
                </a:moveTo>
                <a:lnTo>
                  <a:pt x="0" y="2112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4" name="Freeform 31"/>
          <p:cNvSpPr>
            <a:spLocks/>
          </p:cNvSpPr>
          <p:nvPr/>
        </p:nvSpPr>
        <p:spPr bwMode="auto">
          <a:xfrm>
            <a:off x="8756650" y="1727200"/>
            <a:ext cx="12700" cy="3390900"/>
          </a:xfrm>
          <a:custGeom>
            <a:avLst/>
            <a:gdLst>
              <a:gd name="T0" fmla="*/ 2147483647 w 8"/>
              <a:gd name="T1" fmla="*/ 0 h 2136"/>
              <a:gd name="T2" fmla="*/ 0 w 8"/>
              <a:gd name="T3" fmla="*/ 2147483647 h 2136"/>
              <a:gd name="T4" fmla="*/ 0 60000 65536"/>
              <a:gd name="T5" fmla="*/ 0 60000 65536"/>
              <a:gd name="T6" fmla="*/ 0 w 8"/>
              <a:gd name="T7" fmla="*/ 0 h 2136"/>
              <a:gd name="T8" fmla="*/ 8 w 8"/>
              <a:gd name="T9" fmla="*/ 2136 h 2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36">
                <a:moveTo>
                  <a:pt x="8" y="0"/>
                </a:moveTo>
                <a:lnTo>
                  <a:pt x="0" y="2136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5" name="Freeform 32"/>
          <p:cNvSpPr>
            <a:spLocks/>
          </p:cNvSpPr>
          <p:nvPr/>
        </p:nvSpPr>
        <p:spPr bwMode="auto">
          <a:xfrm>
            <a:off x="5480050" y="1739900"/>
            <a:ext cx="3276600" cy="1588"/>
          </a:xfrm>
          <a:custGeom>
            <a:avLst/>
            <a:gdLst>
              <a:gd name="T0" fmla="*/ 0 w 2064"/>
              <a:gd name="T1" fmla="*/ 0 h 1"/>
              <a:gd name="T2" fmla="*/ 2147483647 w 2064"/>
              <a:gd name="T3" fmla="*/ 0 h 1"/>
              <a:gd name="T4" fmla="*/ 0 60000 65536"/>
              <a:gd name="T5" fmla="*/ 0 60000 65536"/>
              <a:gd name="T6" fmla="*/ 0 w 2064"/>
              <a:gd name="T7" fmla="*/ 0 h 1"/>
              <a:gd name="T8" fmla="*/ 2064 w 206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64" h="1">
                <a:moveTo>
                  <a:pt x="0" y="0"/>
                </a:moveTo>
                <a:lnTo>
                  <a:pt x="2064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6" name="Freeform 33"/>
          <p:cNvSpPr>
            <a:spLocks/>
          </p:cNvSpPr>
          <p:nvPr/>
        </p:nvSpPr>
        <p:spPr bwMode="auto">
          <a:xfrm>
            <a:off x="5454650" y="2044700"/>
            <a:ext cx="3327400" cy="1588"/>
          </a:xfrm>
          <a:custGeom>
            <a:avLst/>
            <a:gdLst>
              <a:gd name="T0" fmla="*/ 0 w 2096"/>
              <a:gd name="T1" fmla="*/ 0 h 1"/>
              <a:gd name="T2" fmla="*/ 2147483647 w 2096"/>
              <a:gd name="T3" fmla="*/ 0 h 1"/>
              <a:gd name="T4" fmla="*/ 0 60000 65536"/>
              <a:gd name="T5" fmla="*/ 0 60000 65536"/>
              <a:gd name="T6" fmla="*/ 0 w 2096"/>
              <a:gd name="T7" fmla="*/ 0 h 1"/>
              <a:gd name="T8" fmla="*/ 2096 w 2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96" h="1">
                <a:moveTo>
                  <a:pt x="0" y="0"/>
                </a:moveTo>
                <a:lnTo>
                  <a:pt x="2096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7" name="Freeform 34"/>
          <p:cNvSpPr>
            <a:spLocks/>
          </p:cNvSpPr>
          <p:nvPr/>
        </p:nvSpPr>
        <p:spPr bwMode="auto">
          <a:xfrm>
            <a:off x="5429250" y="2349500"/>
            <a:ext cx="3340100" cy="12700"/>
          </a:xfrm>
          <a:custGeom>
            <a:avLst/>
            <a:gdLst>
              <a:gd name="T0" fmla="*/ 0 w 2104"/>
              <a:gd name="T1" fmla="*/ 2147483647 h 8"/>
              <a:gd name="T2" fmla="*/ 2147483647 w 2104"/>
              <a:gd name="T3" fmla="*/ 0 h 8"/>
              <a:gd name="T4" fmla="*/ 0 60000 65536"/>
              <a:gd name="T5" fmla="*/ 0 60000 65536"/>
              <a:gd name="T6" fmla="*/ 0 w 2104"/>
              <a:gd name="T7" fmla="*/ 0 h 8"/>
              <a:gd name="T8" fmla="*/ 2104 w 210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04" h="8">
                <a:moveTo>
                  <a:pt x="0" y="8"/>
                </a:moveTo>
                <a:lnTo>
                  <a:pt x="2104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8" name="Freeform 35"/>
          <p:cNvSpPr>
            <a:spLocks/>
          </p:cNvSpPr>
          <p:nvPr/>
        </p:nvSpPr>
        <p:spPr bwMode="auto">
          <a:xfrm>
            <a:off x="5378450" y="2654300"/>
            <a:ext cx="3403600" cy="1588"/>
          </a:xfrm>
          <a:custGeom>
            <a:avLst/>
            <a:gdLst>
              <a:gd name="T0" fmla="*/ 0 w 2144"/>
              <a:gd name="T1" fmla="*/ 0 h 1"/>
              <a:gd name="T2" fmla="*/ 2147483647 w 2144"/>
              <a:gd name="T3" fmla="*/ 0 h 1"/>
              <a:gd name="T4" fmla="*/ 0 60000 65536"/>
              <a:gd name="T5" fmla="*/ 0 60000 65536"/>
              <a:gd name="T6" fmla="*/ 0 w 2144"/>
              <a:gd name="T7" fmla="*/ 0 h 1"/>
              <a:gd name="T8" fmla="*/ 2144 w 2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44" h="1">
                <a:moveTo>
                  <a:pt x="0" y="0"/>
                </a:moveTo>
                <a:lnTo>
                  <a:pt x="2144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9" name="Freeform 36"/>
          <p:cNvSpPr>
            <a:spLocks/>
          </p:cNvSpPr>
          <p:nvPr/>
        </p:nvSpPr>
        <p:spPr bwMode="auto">
          <a:xfrm>
            <a:off x="5378450" y="2959100"/>
            <a:ext cx="3416300" cy="1588"/>
          </a:xfrm>
          <a:custGeom>
            <a:avLst/>
            <a:gdLst>
              <a:gd name="T0" fmla="*/ 0 w 2152"/>
              <a:gd name="T1" fmla="*/ 0 h 1"/>
              <a:gd name="T2" fmla="*/ 2147483647 w 2152"/>
              <a:gd name="T3" fmla="*/ 0 h 1"/>
              <a:gd name="T4" fmla="*/ 0 60000 65536"/>
              <a:gd name="T5" fmla="*/ 0 60000 65536"/>
              <a:gd name="T6" fmla="*/ 0 w 2152"/>
              <a:gd name="T7" fmla="*/ 0 h 1"/>
              <a:gd name="T8" fmla="*/ 2152 w 215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52" h="1">
                <a:moveTo>
                  <a:pt x="0" y="0"/>
                </a:moveTo>
                <a:lnTo>
                  <a:pt x="2152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0" name="Freeform 37"/>
          <p:cNvSpPr>
            <a:spLocks/>
          </p:cNvSpPr>
          <p:nvPr/>
        </p:nvSpPr>
        <p:spPr bwMode="auto">
          <a:xfrm>
            <a:off x="5454650" y="3886200"/>
            <a:ext cx="3327400" cy="12700"/>
          </a:xfrm>
          <a:custGeom>
            <a:avLst/>
            <a:gdLst>
              <a:gd name="T0" fmla="*/ 0 w 2096"/>
              <a:gd name="T1" fmla="*/ 2147483647 h 8"/>
              <a:gd name="T2" fmla="*/ 2147483647 w 2096"/>
              <a:gd name="T3" fmla="*/ 0 h 8"/>
              <a:gd name="T4" fmla="*/ 0 60000 65536"/>
              <a:gd name="T5" fmla="*/ 0 60000 65536"/>
              <a:gd name="T6" fmla="*/ 0 w 2096"/>
              <a:gd name="T7" fmla="*/ 0 h 8"/>
              <a:gd name="T8" fmla="*/ 2096 w 2096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96" h="8">
                <a:moveTo>
                  <a:pt x="0" y="8"/>
                </a:moveTo>
                <a:lnTo>
                  <a:pt x="2096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1" name="Freeform 38"/>
          <p:cNvSpPr>
            <a:spLocks/>
          </p:cNvSpPr>
          <p:nvPr/>
        </p:nvSpPr>
        <p:spPr bwMode="auto">
          <a:xfrm>
            <a:off x="5454650" y="4191000"/>
            <a:ext cx="3327400" cy="1588"/>
          </a:xfrm>
          <a:custGeom>
            <a:avLst/>
            <a:gdLst>
              <a:gd name="T0" fmla="*/ 0 w 2096"/>
              <a:gd name="T1" fmla="*/ 0 h 1"/>
              <a:gd name="T2" fmla="*/ 2147483647 w 2096"/>
              <a:gd name="T3" fmla="*/ 0 h 1"/>
              <a:gd name="T4" fmla="*/ 0 60000 65536"/>
              <a:gd name="T5" fmla="*/ 0 60000 65536"/>
              <a:gd name="T6" fmla="*/ 0 w 2096"/>
              <a:gd name="T7" fmla="*/ 0 h 1"/>
              <a:gd name="T8" fmla="*/ 2096 w 2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96" h="1">
                <a:moveTo>
                  <a:pt x="0" y="0"/>
                </a:moveTo>
                <a:lnTo>
                  <a:pt x="2096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2" name="Freeform 39"/>
          <p:cNvSpPr>
            <a:spLocks/>
          </p:cNvSpPr>
          <p:nvPr/>
        </p:nvSpPr>
        <p:spPr bwMode="auto">
          <a:xfrm>
            <a:off x="5454650" y="4495800"/>
            <a:ext cx="3327400" cy="1588"/>
          </a:xfrm>
          <a:custGeom>
            <a:avLst/>
            <a:gdLst>
              <a:gd name="T0" fmla="*/ 0 w 2096"/>
              <a:gd name="T1" fmla="*/ 0 h 1"/>
              <a:gd name="T2" fmla="*/ 2147483647 w 2096"/>
              <a:gd name="T3" fmla="*/ 0 h 1"/>
              <a:gd name="T4" fmla="*/ 0 60000 65536"/>
              <a:gd name="T5" fmla="*/ 0 60000 65536"/>
              <a:gd name="T6" fmla="*/ 0 w 2096"/>
              <a:gd name="T7" fmla="*/ 0 h 1"/>
              <a:gd name="T8" fmla="*/ 2096 w 2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96" h="1">
                <a:moveTo>
                  <a:pt x="0" y="0"/>
                </a:moveTo>
                <a:lnTo>
                  <a:pt x="2096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3" name="Freeform 40"/>
          <p:cNvSpPr>
            <a:spLocks/>
          </p:cNvSpPr>
          <p:nvPr/>
        </p:nvSpPr>
        <p:spPr bwMode="auto">
          <a:xfrm>
            <a:off x="5480050" y="4775200"/>
            <a:ext cx="3289300" cy="12700"/>
          </a:xfrm>
          <a:custGeom>
            <a:avLst/>
            <a:gdLst>
              <a:gd name="T0" fmla="*/ 0 w 2072"/>
              <a:gd name="T1" fmla="*/ 0 h 8"/>
              <a:gd name="T2" fmla="*/ 2147483647 w 2072"/>
              <a:gd name="T3" fmla="*/ 2147483647 h 8"/>
              <a:gd name="T4" fmla="*/ 0 60000 65536"/>
              <a:gd name="T5" fmla="*/ 0 60000 65536"/>
              <a:gd name="T6" fmla="*/ 0 w 2072"/>
              <a:gd name="T7" fmla="*/ 0 h 8"/>
              <a:gd name="T8" fmla="*/ 2072 w 207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72" h="8">
                <a:moveTo>
                  <a:pt x="0" y="0"/>
                </a:moveTo>
                <a:lnTo>
                  <a:pt x="2072" y="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4" name="Freeform 41"/>
          <p:cNvSpPr>
            <a:spLocks/>
          </p:cNvSpPr>
          <p:nvPr/>
        </p:nvSpPr>
        <p:spPr bwMode="auto">
          <a:xfrm>
            <a:off x="5403850" y="5080000"/>
            <a:ext cx="3352800" cy="12700"/>
          </a:xfrm>
          <a:custGeom>
            <a:avLst/>
            <a:gdLst>
              <a:gd name="T0" fmla="*/ 0 w 2112"/>
              <a:gd name="T1" fmla="*/ 0 h 8"/>
              <a:gd name="T2" fmla="*/ 2147483647 w 2112"/>
              <a:gd name="T3" fmla="*/ 2147483647 h 8"/>
              <a:gd name="T4" fmla="*/ 0 60000 65536"/>
              <a:gd name="T5" fmla="*/ 0 60000 65536"/>
              <a:gd name="T6" fmla="*/ 0 w 2112"/>
              <a:gd name="T7" fmla="*/ 0 h 8"/>
              <a:gd name="T8" fmla="*/ 2112 w 211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12" h="8">
                <a:moveTo>
                  <a:pt x="0" y="0"/>
                </a:moveTo>
                <a:lnTo>
                  <a:pt x="2112" y="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5" name="Freeform 42"/>
          <p:cNvSpPr>
            <a:spLocks/>
          </p:cNvSpPr>
          <p:nvPr/>
        </p:nvSpPr>
        <p:spPr bwMode="auto">
          <a:xfrm>
            <a:off x="5441950" y="3556000"/>
            <a:ext cx="3365500" cy="12700"/>
          </a:xfrm>
          <a:custGeom>
            <a:avLst/>
            <a:gdLst>
              <a:gd name="T0" fmla="*/ 0 w 2120"/>
              <a:gd name="T1" fmla="*/ 0 h 8"/>
              <a:gd name="T2" fmla="*/ 2147483647 w 2120"/>
              <a:gd name="T3" fmla="*/ 2147483647 h 8"/>
              <a:gd name="T4" fmla="*/ 0 60000 65536"/>
              <a:gd name="T5" fmla="*/ 0 60000 65536"/>
              <a:gd name="T6" fmla="*/ 0 w 2120"/>
              <a:gd name="T7" fmla="*/ 0 h 8"/>
              <a:gd name="T8" fmla="*/ 2120 w 2120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20" h="8">
                <a:moveTo>
                  <a:pt x="0" y="0"/>
                </a:moveTo>
                <a:lnTo>
                  <a:pt x="2120" y="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66" name="Freeform 43"/>
          <p:cNvSpPr>
            <a:spLocks/>
          </p:cNvSpPr>
          <p:nvPr/>
        </p:nvSpPr>
        <p:spPr bwMode="auto">
          <a:xfrm>
            <a:off x="6673850" y="1524000"/>
            <a:ext cx="1588" cy="3962400"/>
          </a:xfrm>
          <a:custGeom>
            <a:avLst/>
            <a:gdLst>
              <a:gd name="T0" fmla="*/ 0 w 1"/>
              <a:gd name="T1" fmla="*/ 2147483647 h 2496"/>
              <a:gd name="T2" fmla="*/ 0 w 1"/>
              <a:gd name="T3" fmla="*/ 0 h 2496"/>
              <a:gd name="T4" fmla="*/ 0 60000 65536"/>
              <a:gd name="T5" fmla="*/ 0 60000 65536"/>
              <a:gd name="T6" fmla="*/ 0 w 1"/>
              <a:gd name="T7" fmla="*/ 0 h 2496"/>
              <a:gd name="T8" fmla="*/ 1 w 1"/>
              <a:gd name="T9" fmla="*/ 2496 h 24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96">
                <a:moveTo>
                  <a:pt x="0" y="2496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67" name="Text Box 44"/>
          <p:cNvSpPr txBox="1">
            <a:spLocks noChangeArrowheads="1"/>
          </p:cNvSpPr>
          <p:nvPr/>
        </p:nvSpPr>
        <p:spPr bwMode="auto">
          <a:xfrm>
            <a:off x="6411913" y="1484313"/>
            <a:ext cx="32543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/>
          </a:p>
          <a:p>
            <a:r>
              <a:rPr lang="ru-RU" sz="2000" b="1"/>
              <a:t>5</a:t>
            </a:r>
          </a:p>
          <a:p>
            <a:r>
              <a:rPr lang="ru-RU" sz="2000" b="1"/>
              <a:t>4</a:t>
            </a:r>
          </a:p>
          <a:p>
            <a:r>
              <a:rPr lang="ru-RU" sz="2000" b="1"/>
              <a:t>3</a:t>
            </a:r>
          </a:p>
          <a:p>
            <a:r>
              <a:rPr lang="ru-RU" sz="2000" b="1"/>
              <a:t>2</a:t>
            </a:r>
          </a:p>
          <a:p>
            <a:r>
              <a:rPr lang="ru-RU" sz="2000" b="1"/>
              <a:t>1</a:t>
            </a:r>
          </a:p>
        </p:txBody>
      </p:sp>
      <p:sp>
        <p:nvSpPr>
          <p:cNvPr id="26668" name="Text Box 45"/>
          <p:cNvSpPr txBox="1">
            <a:spLocks noChangeArrowheads="1"/>
          </p:cNvSpPr>
          <p:nvPr/>
        </p:nvSpPr>
        <p:spPr bwMode="auto">
          <a:xfrm>
            <a:off x="6592888" y="3644900"/>
            <a:ext cx="576262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/>
              <a:t>-</a:t>
            </a:r>
            <a:r>
              <a:rPr lang="en-US" sz="1800" b="1"/>
              <a:t>1</a:t>
            </a:r>
            <a:endParaRPr lang="ru-RU" sz="1800" b="1"/>
          </a:p>
          <a:p>
            <a:r>
              <a:rPr lang="ru-RU" sz="2000" b="1"/>
              <a:t>-</a:t>
            </a:r>
            <a:r>
              <a:rPr lang="en-US" sz="2000" b="1"/>
              <a:t>2</a:t>
            </a:r>
            <a:endParaRPr lang="ru-RU" sz="2000" b="1"/>
          </a:p>
          <a:p>
            <a:r>
              <a:rPr lang="ru-RU" sz="2400" b="1"/>
              <a:t>-</a:t>
            </a:r>
            <a:r>
              <a:rPr lang="en-US" sz="2400" b="1"/>
              <a:t>3</a:t>
            </a:r>
            <a:endParaRPr lang="ru-RU" sz="2400" b="1"/>
          </a:p>
          <a:p>
            <a:r>
              <a:rPr lang="ru-RU" sz="2000" b="1"/>
              <a:t>-4</a:t>
            </a:r>
          </a:p>
          <a:p>
            <a:r>
              <a:rPr lang="ru-RU" sz="2000" b="1"/>
              <a:t>-5</a:t>
            </a:r>
          </a:p>
        </p:txBody>
      </p:sp>
      <p:sp>
        <p:nvSpPr>
          <p:cNvPr id="26669" name="Text Box 46"/>
          <p:cNvSpPr txBox="1">
            <a:spLocks noChangeArrowheads="1"/>
          </p:cNvSpPr>
          <p:nvPr/>
        </p:nvSpPr>
        <p:spPr bwMode="auto">
          <a:xfrm>
            <a:off x="7170738" y="2133600"/>
            <a:ext cx="103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у =</a:t>
            </a:r>
            <a:r>
              <a:rPr lang="en-US" sz="2400"/>
              <a:t>f(x)</a:t>
            </a:r>
            <a:endParaRPr lang="ru-RU" sz="2400"/>
          </a:p>
        </p:txBody>
      </p:sp>
      <p:sp>
        <p:nvSpPr>
          <p:cNvPr id="26670" name="Freeform 47"/>
          <p:cNvSpPr>
            <a:spLocks/>
          </p:cNvSpPr>
          <p:nvPr/>
        </p:nvSpPr>
        <p:spPr bwMode="auto">
          <a:xfrm>
            <a:off x="6070600" y="2043113"/>
            <a:ext cx="1803400" cy="3062287"/>
          </a:xfrm>
          <a:custGeom>
            <a:avLst/>
            <a:gdLst>
              <a:gd name="T0" fmla="*/ 0 w 1136"/>
              <a:gd name="T1" fmla="*/ 2147483647 h 1929"/>
              <a:gd name="T2" fmla="*/ 2147483647 w 1136"/>
              <a:gd name="T3" fmla="*/ 2147483647 h 1929"/>
              <a:gd name="T4" fmla="*/ 2147483647 w 1136"/>
              <a:gd name="T5" fmla="*/ 2147483647 h 1929"/>
              <a:gd name="T6" fmla="*/ 2147483647 w 1136"/>
              <a:gd name="T7" fmla="*/ 2147483647 h 1929"/>
              <a:gd name="T8" fmla="*/ 2147483647 w 1136"/>
              <a:gd name="T9" fmla="*/ 2147483647 h 19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6"/>
              <a:gd name="T16" fmla="*/ 0 h 1929"/>
              <a:gd name="T17" fmla="*/ 1136 w 1136"/>
              <a:gd name="T18" fmla="*/ 1929 h 19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6" h="1929">
                <a:moveTo>
                  <a:pt x="0" y="1921"/>
                </a:moveTo>
                <a:cubicBezTo>
                  <a:pt x="30" y="1761"/>
                  <a:pt x="87" y="1287"/>
                  <a:pt x="182" y="967"/>
                </a:cubicBezTo>
                <a:cubicBezTo>
                  <a:pt x="277" y="647"/>
                  <a:pt x="444" y="2"/>
                  <a:pt x="568" y="1"/>
                </a:cubicBezTo>
                <a:cubicBezTo>
                  <a:pt x="692" y="0"/>
                  <a:pt x="833" y="640"/>
                  <a:pt x="928" y="961"/>
                </a:cubicBezTo>
                <a:cubicBezTo>
                  <a:pt x="1023" y="1282"/>
                  <a:pt x="1093" y="1727"/>
                  <a:pt x="1136" y="1929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6627" name="Object 48"/>
          <p:cNvGraphicFramePr>
            <a:graphicFrameLocks noChangeAspect="1"/>
          </p:cNvGraphicFramePr>
          <p:nvPr/>
        </p:nvGraphicFramePr>
        <p:xfrm>
          <a:off x="3851275" y="3201988"/>
          <a:ext cx="1376363" cy="569912"/>
        </p:xfrm>
        <a:graphic>
          <a:graphicData uri="http://schemas.openxmlformats.org/presentationml/2006/ole">
            <p:oleObj spid="_x0000_s26627" name="Формула" r:id="rId4" imgW="482391" imgH="203112" progId="Equation.3">
              <p:embed/>
            </p:oleObj>
          </a:graphicData>
        </a:graphic>
      </p:graphicFrame>
      <p:graphicFrame>
        <p:nvGraphicFramePr>
          <p:cNvPr id="26628" name="Object 50"/>
          <p:cNvGraphicFramePr>
            <a:graphicFrameLocks noChangeAspect="1"/>
          </p:cNvGraphicFramePr>
          <p:nvPr/>
        </p:nvGraphicFramePr>
        <p:xfrm>
          <a:off x="1908175" y="4791075"/>
          <a:ext cx="2159000" cy="582613"/>
        </p:xfrm>
        <a:graphic>
          <a:graphicData uri="http://schemas.openxmlformats.org/presentationml/2006/ole">
            <p:oleObj spid="_x0000_s26628" name="Формула" r:id="rId5" imgW="647419" imgH="177723" progId="Equation.3">
              <p:embed/>
            </p:oleObj>
          </a:graphicData>
        </a:graphic>
      </p:graphicFrame>
      <p:sp>
        <p:nvSpPr>
          <p:cNvPr id="84020" name="AutoShape 52"/>
          <p:cNvSpPr>
            <a:spLocks noChangeArrowheads="1"/>
          </p:cNvSpPr>
          <p:nvPr/>
        </p:nvSpPr>
        <p:spPr bwMode="auto">
          <a:xfrm>
            <a:off x="4140200" y="3213100"/>
            <a:ext cx="1944688" cy="720725"/>
          </a:xfrm>
          <a:prstGeom prst="wedgeEllipseCallout">
            <a:avLst>
              <a:gd name="adj1" fmla="val -39361"/>
              <a:gd name="adj2" fmla="val 125037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84021" name="Freeform 53"/>
          <p:cNvSpPr>
            <a:spLocks/>
          </p:cNvSpPr>
          <p:nvPr/>
        </p:nvSpPr>
        <p:spPr bwMode="auto">
          <a:xfrm>
            <a:off x="6362700" y="3568700"/>
            <a:ext cx="1168400" cy="12700"/>
          </a:xfrm>
          <a:custGeom>
            <a:avLst/>
            <a:gdLst>
              <a:gd name="T0" fmla="*/ 2147483647 w 736"/>
              <a:gd name="T1" fmla="*/ 2147483647 h 8"/>
              <a:gd name="T2" fmla="*/ 0 w 736"/>
              <a:gd name="T3" fmla="*/ 0 h 8"/>
              <a:gd name="T4" fmla="*/ 0 60000 65536"/>
              <a:gd name="T5" fmla="*/ 0 60000 65536"/>
              <a:gd name="T6" fmla="*/ 0 w 736"/>
              <a:gd name="T7" fmla="*/ 0 h 8"/>
              <a:gd name="T8" fmla="*/ 736 w 736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6" h="8">
                <a:moveTo>
                  <a:pt x="736" y="8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73" name="Номер слайда 4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4CB9DA-2677-4569-974D-4F254BBE0AF0}" type="slidenum">
              <a:rPr lang="ru-RU" smtClean="0"/>
              <a:pPr/>
              <a:t>29</a:t>
            </a:fld>
            <a:endParaRPr lang="ru-RU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9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976"/>
                  </p:tgtEl>
                </p:cond>
              </p:nextCondLst>
            </p:seq>
          </p:childTnLst>
        </p:cTn>
      </p:par>
    </p:tnLst>
    <p:bldLst>
      <p:bldP spid="84020" grpId="0" animBg="1"/>
      <p:bldP spid="840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357188" y="260350"/>
            <a:ext cx="8607425" cy="15128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График какой из приведенных ниже функций</a:t>
            </a:r>
          </a:p>
          <a:p>
            <a:pPr algn="ctr"/>
            <a:r>
              <a:rPr lang="ru-RU" sz="2400"/>
              <a:t> изображен на рисунке? </a:t>
            </a: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179388" y="1844675"/>
          <a:ext cx="3267075" cy="4824413"/>
        </p:xfrm>
        <a:graphic>
          <a:graphicData uri="http://schemas.openxmlformats.org/presentationml/2006/ole">
            <p:oleObj spid="_x0000_s1026" name="GraphC" r:id="rId3" imgW="3019425" imgH="4457700" progId="GraphCtrl.Document">
              <p:embed/>
            </p:oleObj>
          </a:graphicData>
        </a:graphic>
      </p:graphicFrame>
      <p:sp>
        <p:nvSpPr>
          <p:cNvPr id="3092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270827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3644900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458152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5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544512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097" name="Object 25"/>
          <p:cNvGraphicFramePr>
            <a:graphicFrameLocks noChangeAspect="1"/>
          </p:cNvGraphicFramePr>
          <p:nvPr/>
        </p:nvGraphicFramePr>
        <p:xfrm>
          <a:off x="4787900" y="2636838"/>
          <a:ext cx="2906713" cy="660400"/>
        </p:xfrm>
        <a:graphic>
          <a:graphicData uri="http://schemas.openxmlformats.org/presentationml/2006/ole">
            <p:oleObj spid="_x0000_s1027" name="Формула" r:id="rId4" imgW="1002865" imgH="228501" progId="Equation.3">
              <p:embed/>
            </p:oleObj>
          </a:graphicData>
        </a:graphic>
      </p:graphicFrame>
      <p:graphicFrame>
        <p:nvGraphicFramePr>
          <p:cNvPr id="3099" name="Object 27"/>
          <p:cNvGraphicFramePr>
            <a:graphicFrameLocks noChangeAspect="1"/>
          </p:cNvGraphicFramePr>
          <p:nvPr/>
        </p:nvGraphicFramePr>
        <p:xfrm>
          <a:off x="4356100" y="3573463"/>
          <a:ext cx="3382963" cy="681037"/>
        </p:xfrm>
        <a:graphic>
          <a:graphicData uri="http://schemas.openxmlformats.org/presentationml/2006/ole">
            <p:oleObj spid="_x0000_s1028" name="Формула" r:id="rId5" imgW="1130300" imgH="228600" progId="Equation.3">
              <p:embed/>
            </p:oleObj>
          </a:graphicData>
        </a:graphic>
      </p:graphicFrame>
      <p:graphicFrame>
        <p:nvGraphicFramePr>
          <p:cNvPr id="3101" name="Object 29"/>
          <p:cNvGraphicFramePr>
            <a:graphicFrameLocks noChangeAspect="1"/>
          </p:cNvGraphicFramePr>
          <p:nvPr/>
        </p:nvGraphicFramePr>
        <p:xfrm>
          <a:off x="4427538" y="4437063"/>
          <a:ext cx="3330575" cy="693737"/>
        </p:xfrm>
        <a:graphic>
          <a:graphicData uri="http://schemas.openxmlformats.org/presentationml/2006/ole">
            <p:oleObj spid="_x0000_s1029" name="Формула" r:id="rId6" imgW="1091726" imgH="228501" progId="Equation.3">
              <p:embed/>
            </p:oleObj>
          </a:graphicData>
        </a:graphic>
      </p:graphicFrame>
      <p:graphicFrame>
        <p:nvGraphicFramePr>
          <p:cNvPr id="3103" name="Object 31"/>
          <p:cNvGraphicFramePr>
            <a:graphicFrameLocks noChangeAspect="1"/>
          </p:cNvGraphicFramePr>
          <p:nvPr/>
        </p:nvGraphicFramePr>
        <p:xfrm>
          <a:off x="4500563" y="5373688"/>
          <a:ext cx="3260725" cy="679450"/>
        </p:xfrm>
        <a:graphic>
          <a:graphicData uri="http://schemas.openxmlformats.org/presentationml/2006/ole">
            <p:oleObj spid="_x0000_s1030" name="‘ормула" r:id="rId7" imgW="1091726" imgH="228501" progId="Equation.3">
              <p:embed/>
            </p:oleObj>
          </a:graphicData>
        </a:graphic>
      </p:graphicFrame>
      <p:sp>
        <p:nvSpPr>
          <p:cNvPr id="13" name="AutoShape 52"/>
          <p:cNvSpPr>
            <a:spLocks noChangeArrowheads="1"/>
          </p:cNvSpPr>
          <p:nvPr/>
        </p:nvSpPr>
        <p:spPr bwMode="auto">
          <a:xfrm>
            <a:off x="2700338" y="2349500"/>
            <a:ext cx="1944687" cy="720725"/>
          </a:xfrm>
          <a:prstGeom prst="wedgeEllipseCallout">
            <a:avLst>
              <a:gd name="adj1" fmla="val 33782"/>
              <a:gd name="adj2" fmla="val 176727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1038" name="Номер слайда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5B90BD-1C85-4FB3-B505-F77D9528D2D4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0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3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/>
          <p:cNvSpPr>
            <a:spLocks/>
          </p:cNvSpPr>
          <p:nvPr/>
        </p:nvSpPr>
        <p:spPr bwMode="auto">
          <a:xfrm>
            <a:off x="611188" y="3390900"/>
            <a:ext cx="3186112" cy="12700"/>
          </a:xfrm>
          <a:custGeom>
            <a:avLst/>
            <a:gdLst>
              <a:gd name="T0" fmla="*/ 0 w 2007"/>
              <a:gd name="T1" fmla="*/ 2147483647 h 8"/>
              <a:gd name="T2" fmla="*/ 2147483647 w 2007"/>
              <a:gd name="T3" fmla="*/ 0 h 8"/>
              <a:gd name="T4" fmla="*/ 0 60000 65536"/>
              <a:gd name="T5" fmla="*/ 0 60000 65536"/>
              <a:gd name="T6" fmla="*/ 0 w 2007"/>
              <a:gd name="T7" fmla="*/ 0 h 8"/>
              <a:gd name="T8" fmla="*/ 2007 w 20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07" h="8">
                <a:moveTo>
                  <a:pt x="0" y="8"/>
                </a:moveTo>
                <a:lnTo>
                  <a:pt x="2007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47" name="Freeform 3"/>
          <p:cNvSpPr>
            <a:spLocks/>
          </p:cNvSpPr>
          <p:nvPr/>
        </p:nvSpPr>
        <p:spPr bwMode="auto">
          <a:xfrm>
            <a:off x="2005013" y="2035175"/>
            <a:ext cx="4762" cy="2727325"/>
          </a:xfrm>
          <a:custGeom>
            <a:avLst/>
            <a:gdLst>
              <a:gd name="T0" fmla="*/ 2147483647 w 3"/>
              <a:gd name="T1" fmla="*/ 2147483647 h 1718"/>
              <a:gd name="T2" fmla="*/ 0 w 3"/>
              <a:gd name="T3" fmla="*/ 0 h 1718"/>
              <a:gd name="T4" fmla="*/ 0 60000 65536"/>
              <a:gd name="T5" fmla="*/ 0 60000 65536"/>
              <a:gd name="T6" fmla="*/ 0 w 3"/>
              <a:gd name="T7" fmla="*/ 0 h 1718"/>
              <a:gd name="T8" fmla="*/ 3 w 3"/>
              <a:gd name="T9" fmla="*/ 1718 h 171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718">
                <a:moveTo>
                  <a:pt x="3" y="171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3563938" y="32845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х</a:t>
            </a:r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1982788" y="19637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у</a:t>
            </a:r>
          </a:p>
        </p:txBody>
      </p:sp>
      <p:sp>
        <p:nvSpPr>
          <p:cNvPr id="31750" name="Text Box 8"/>
          <p:cNvSpPr txBox="1">
            <a:spLocks noChangeArrowheads="1"/>
          </p:cNvSpPr>
          <p:nvPr/>
        </p:nvSpPr>
        <p:spPr bwMode="auto">
          <a:xfrm>
            <a:off x="395288" y="260350"/>
            <a:ext cx="85328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300"/>
              <a:t>На  рисунке показан график некоторой функции </a:t>
            </a:r>
            <a:r>
              <a:rPr lang="en-US" sz="2800"/>
              <a:t>y=f(x)</a:t>
            </a:r>
            <a:r>
              <a:rPr lang="ru-RU" sz="2800"/>
              <a:t>.</a:t>
            </a:r>
            <a:r>
              <a:rPr lang="ru-RU" sz="2300"/>
              <a:t> </a:t>
            </a:r>
          </a:p>
          <a:p>
            <a:r>
              <a:rPr lang="ru-RU" sz="2300"/>
              <a:t>Что можно сказать о функции? </a:t>
            </a:r>
            <a:r>
              <a:rPr lang="ru-RU" sz="2600"/>
              <a:t> 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4284663" y="2924175"/>
            <a:ext cx="163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Нечетная.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4211638" y="4051300"/>
            <a:ext cx="3614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Ни четная, ни нечетная.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4211638" y="1989138"/>
            <a:ext cx="1284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Четная.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4140200" y="4987925"/>
            <a:ext cx="478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Все три высказывания неверны.</a:t>
            </a:r>
          </a:p>
        </p:txBody>
      </p:sp>
      <p:sp>
        <p:nvSpPr>
          <p:cNvPr id="31755" name="Freeform 20"/>
          <p:cNvSpPr>
            <a:spLocks/>
          </p:cNvSpPr>
          <p:nvPr/>
        </p:nvSpPr>
        <p:spPr bwMode="auto">
          <a:xfrm>
            <a:off x="838200" y="2649538"/>
            <a:ext cx="2387600" cy="1236662"/>
          </a:xfrm>
          <a:custGeom>
            <a:avLst/>
            <a:gdLst>
              <a:gd name="T0" fmla="*/ 0 w 1504"/>
              <a:gd name="T1" fmla="*/ 2147483647 h 779"/>
              <a:gd name="T2" fmla="*/ 2147483647 w 1504"/>
              <a:gd name="T3" fmla="*/ 2147483647 h 779"/>
              <a:gd name="T4" fmla="*/ 2147483647 w 1504"/>
              <a:gd name="T5" fmla="*/ 2147483647 h 779"/>
              <a:gd name="T6" fmla="*/ 2147483647 w 1504"/>
              <a:gd name="T7" fmla="*/ 2147483647 h 779"/>
              <a:gd name="T8" fmla="*/ 2147483647 w 1504"/>
              <a:gd name="T9" fmla="*/ 2147483647 h 779"/>
              <a:gd name="T10" fmla="*/ 2147483647 w 1504"/>
              <a:gd name="T11" fmla="*/ 2147483647 h 779"/>
              <a:gd name="T12" fmla="*/ 2147483647 w 1504"/>
              <a:gd name="T13" fmla="*/ 2147483647 h 779"/>
              <a:gd name="T14" fmla="*/ 2147483647 w 1504"/>
              <a:gd name="T15" fmla="*/ 2147483647 h 779"/>
              <a:gd name="T16" fmla="*/ 2147483647 w 1504"/>
              <a:gd name="T17" fmla="*/ 2147483647 h 77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04"/>
              <a:gd name="T28" fmla="*/ 0 h 779"/>
              <a:gd name="T29" fmla="*/ 1504 w 1504"/>
              <a:gd name="T30" fmla="*/ 779 h 77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04" h="779">
                <a:moveTo>
                  <a:pt x="0" y="51"/>
                </a:moveTo>
                <a:cubicBezTo>
                  <a:pt x="21" y="48"/>
                  <a:pt x="83" y="18"/>
                  <a:pt x="128" y="35"/>
                </a:cubicBezTo>
                <a:cubicBezTo>
                  <a:pt x="173" y="52"/>
                  <a:pt x="225" y="82"/>
                  <a:pt x="272" y="155"/>
                </a:cubicBezTo>
                <a:cubicBezTo>
                  <a:pt x="319" y="228"/>
                  <a:pt x="331" y="371"/>
                  <a:pt x="408" y="475"/>
                </a:cubicBezTo>
                <a:cubicBezTo>
                  <a:pt x="485" y="579"/>
                  <a:pt x="627" y="779"/>
                  <a:pt x="736" y="779"/>
                </a:cubicBezTo>
                <a:cubicBezTo>
                  <a:pt x="845" y="779"/>
                  <a:pt x="988" y="579"/>
                  <a:pt x="1064" y="475"/>
                </a:cubicBezTo>
                <a:cubicBezTo>
                  <a:pt x="1140" y="371"/>
                  <a:pt x="1144" y="231"/>
                  <a:pt x="1192" y="155"/>
                </a:cubicBezTo>
                <a:cubicBezTo>
                  <a:pt x="1240" y="79"/>
                  <a:pt x="1300" y="38"/>
                  <a:pt x="1352" y="19"/>
                </a:cubicBezTo>
                <a:cubicBezTo>
                  <a:pt x="1404" y="0"/>
                  <a:pt x="1472" y="38"/>
                  <a:pt x="1504" y="43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0917" name="Freeform 21"/>
          <p:cNvSpPr>
            <a:spLocks/>
          </p:cNvSpPr>
          <p:nvPr/>
        </p:nvSpPr>
        <p:spPr bwMode="auto">
          <a:xfrm>
            <a:off x="1993900" y="1663700"/>
            <a:ext cx="25400" cy="4013200"/>
          </a:xfrm>
          <a:custGeom>
            <a:avLst/>
            <a:gdLst>
              <a:gd name="T0" fmla="*/ 0 w 16"/>
              <a:gd name="T1" fmla="*/ 0 h 2528"/>
              <a:gd name="T2" fmla="*/ 2147483647 w 16"/>
              <a:gd name="T3" fmla="*/ 2147483647 h 2528"/>
              <a:gd name="T4" fmla="*/ 0 60000 65536"/>
              <a:gd name="T5" fmla="*/ 0 60000 65536"/>
              <a:gd name="T6" fmla="*/ 0 w 16"/>
              <a:gd name="T7" fmla="*/ 0 h 2528"/>
              <a:gd name="T8" fmla="*/ 16 w 16"/>
              <a:gd name="T9" fmla="*/ 2528 h 2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2528">
                <a:moveTo>
                  <a:pt x="0" y="0"/>
                </a:moveTo>
                <a:lnTo>
                  <a:pt x="16" y="252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AutoShape 50"/>
          <p:cNvSpPr>
            <a:spLocks noChangeArrowheads="1"/>
          </p:cNvSpPr>
          <p:nvPr/>
        </p:nvSpPr>
        <p:spPr bwMode="auto">
          <a:xfrm>
            <a:off x="6659563" y="1628775"/>
            <a:ext cx="1944687" cy="720725"/>
          </a:xfrm>
          <a:prstGeom prst="wedgeEllipseCallout">
            <a:avLst>
              <a:gd name="adj1" fmla="val -114690"/>
              <a:gd name="adj2" fmla="val 31435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31758" name="Номер слайда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8FB7D4-A182-4181-963E-4BDD6B37A96F}" type="slidenum">
              <a:rPr lang="ru-RU" smtClean="0"/>
              <a:pPr/>
              <a:t>30</a:t>
            </a:fld>
            <a:endParaRPr lang="ru-RU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9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0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09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0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09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500" fill="hold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476 0.00185 L -2.5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" y="-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0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09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09"/>
                  </p:tgtEl>
                </p:cond>
              </p:nextCondLst>
            </p:seq>
          </p:childTnLst>
        </p:cTn>
      </p:par>
    </p:tnLst>
    <p:bldLst>
      <p:bldP spid="80905" grpId="0"/>
      <p:bldP spid="80906" grpId="0"/>
      <p:bldP spid="80908" grpId="0" build="allAtOnce"/>
      <p:bldP spid="80909" grpId="0"/>
      <p:bldP spid="80917" grpId="0" animBg="1"/>
      <p:bldP spid="80917" grpId="1" animBg="1"/>
      <p:bldP spid="15" grpId="0" animBg="1"/>
      <p:bldP spid="15" grpId="1" animBg="1"/>
      <p:bldP spid="15" grpId="2" animBg="1"/>
      <p:bldP spid="15" grpId="3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auto">
          <a:xfrm>
            <a:off x="192088" y="3429000"/>
            <a:ext cx="3609975" cy="12700"/>
          </a:xfrm>
          <a:custGeom>
            <a:avLst/>
            <a:gdLst>
              <a:gd name="T0" fmla="*/ 0 w 2274"/>
              <a:gd name="T1" fmla="*/ 0 h 8"/>
              <a:gd name="T2" fmla="*/ 2147483647 w 2274"/>
              <a:gd name="T3" fmla="*/ 2147483647 h 8"/>
              <a:gd name="T4" fmla="*/ 0 60000 65536"/>
              <a:gd name="T5" fmla="*/ 0 60000 65536"/>
              <a:gd name="T6" fmla="*/ 0 w 2274"/>
              <a:gd name="T7" fmla="*/ 0 h 8"/>
              <a:gd name="T8" fmla="*/ 2274 w 227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74" h="8">
                <a:moveTo>
                  <a:pt x="0" y="0"/>
                </a:moveTo>
                <a:lnTo>
                  <a:pt x="2274" y="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71" name="Freeform 3"/>
          <p:cNvSpPr>
            <a:spLocks/>
          </p:cNvSpPr>
          <p:nvPr/>
        </p:nvSpPr>
        <p:spPr bwMode="auto">
          <a:xfrm>
            <a:off x="1925638" y="1492250"/>
            <a:ext cx="1587" cy="3849688"/>
          </a:xfrm>
          <a:custGeom>
            <a:avLst/>
            <a:gdLst>
              <a:gd name="T0" fmla="*/ 0 w 1"/>
              <a:gd name="T1" fmla="*/ 2147483647 h 2425"/>
              <a:gd name="T2" fmla="*/ 0 w 1"/>
              <a:gd name="T3" fmla="*/ 0 h 2425"/>
              <a:gd name="T4" fmla="*/ 0 60000 65536"/>
              <a:gd name="T5" fmla="*/ 0 60000 65536"/>
              <a:gd name="T6" fmla="*/ 0 w 1"/>
              <a:gd name="T7" fmla="*/ 0 h 2425"/>
              <a:gd name="T8" fmla="*/ 1 w 1"/>
              <a:gd name="T9" fmla="*/ 2425 h 24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25">
                <a:moveTo>
                  <a:pt x="0" y="2425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3563938" y="34226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х</a:t>
            </a:r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1979613" y="1484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у</a:t>
            </a:r>
          </a:p>
        </p:txBody>
      </p:sp>
      <p:sp>
        <p:nvSpPr>
          <p:cNvPr id="32774" name="Text Box 8"/>
          <p:cNvSpPr txBox="1">
            <a:spLocks noChangeArrowheads="1"/>
          </p:cNvSpPr>
          <p:nvPr/>
        </p:nvSpPr>
        <p:spPr bwMode="auto">
          <a:xfrm>
            <a:off x="684213" y="404813"/>
            <a:ext cx="85328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300"/>
              <a:t>На  рисунке показан график некоторой функции </a:t>
            </a:r>
            <a:r>
              <a:rPr lang="en-US" sz="2800"/>
              <a:t>y=f(x)</a:t>
            </a:r>
            <a:r>
              <a:rPr lang="ru-RU" sz="2800"/>
              <a:t>.</a:t>
            </a:r>
            <a:r>
              <a:rPr lang="ru-RU" sz="2300"/>
              <a:t> </a:t>
            </a:r>
          </a:p>
          <a:p>
            <a:r>
              <a:rPr lang="ru-RU" sz="2300"/>
              <a:t>Что можно сказать о функции? </a:t>
            </a:r>
            <a:r>
              <a:rPr lang="ru-RU" sz="2600"/>
              <a:t> 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4140200" y="1989138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Четная.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4211638" y="4051300"/>
            <a:ext cx="3614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Ни четная, ни нечетная.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4284663" y="2924175"/>
            <a:ext cx="163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Нечетная.</a:t>
            </a: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4140200" y="4987925"/>
            <a:ext cx="478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Все три высказывания неверны.</a:t>
            </a:r>
          </a:p>
        </p:txBody>
      </p:sp>
      <p:sp>
        <p:nvSpPr>
          <p:cNvPr id="81933" name="Oval 13"/>
          <p:cNvSpPr>
            <a:spLocks noChangeArrowheads="1"/>
          </p:cNvSpPr>
          <p:nvPr/>
        </p:nvSpPr>
        <p:spPr bwMode="auto">
          <a:xfrm>
            <a:off x="1835150" y="3357563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2780" name="Group 14"/>
          <p:cNvGrpSpPr>
            <a:grpSpLocks/>
          </p:cNvGrpSpPr>
          <p:nvPr/>
        </p:nvGrpSpPr>
        <p:grpSpPr bwMode="auto">
          <a:xfrm>
            <a:off x="395288" y="2238375"/>
            <a:ext cx="3094037" cy="2343150"/>
            <a:chOff x="249" y="1410"/>
            <a:chExt cx="1949" cy="1476"/>
          </a:xfrm>
        </p:grpSpPr>
        <p:grpSp>
          <p:nvGrpSpPr>
            <p:cNvPr id="32790" name="Group 15"/>
            <p:cNvGrpSpPr>
              <a:grpSpLocks/>
            </p:cNvGrpSpPr>
            <p:nvPr/>
          </p:nvGrpSpPr>
          <p:grpSpPr bwMode="auto">
            <a:xfrm>
              <a:off x="1202" y="1410"/>
              <a:ext cx="996" cy="388"/>
              <a:chOff x="1202" y="1410"/>
              <a:chExt cx="996" cy="388"/>
            </a:xfrm>
          </p:grpSpPr>
          <p:sp>
            <p:nvSpPr>
              <p:cNvPr id="32794" name="Freeform 16"/>
              <p:cNvSpPr>
                <a:spLocks/>
              </p:cNvSpPr>
              <p:nvPr/>
            </p:nvSpPr>
            <p:spPr bwMode="auto">
              <a:xfrm>
                <a:off x="1243" y="1410"/>
                <a:ext cx="955" cy="363"/>
              </a:xfrm>
              <a:custGeom>
                <a:avLst/>
                <a:gdLst>
                  <a:gd name="T0" fmla="*/ 0 w 955"/>
                  <a:gd name="T1" fmla="*/ 363 h 363"/>
                  <a:gd name="T2" fmla="*/ 333 w 955"/>
                  <a:gd name="T3" fmla="*/ 83 h 363"/>
                  <a:gd name="T4" fmla="*/ 955 w 955"/>
                  <a:gd name="T5" fmla="*/ 0 h 363"/>
                  <a:gd name="T6" fmla="*/ 0 60000 65536"/>
                  <a:gd name="T7" fmla="*/ 0 60000 65536"/>
                  <a:gd name="T8" fmla="*/ 0 60000 65536"/>
                  <a:gd name="T9" fmla="*/ 0 w 955"/>
                  <a:gd name="T10" fmla="*/ 0 h 363"/>
                  <a:gd name="T11" fmla="*/ 955 w 955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55" h="363">
                    <a:moveTo>
                      <a:pt x="0" y="363"/>
                    </a:moveTo>
                    <a:cubicBezTo>
                      <a:pt x="55" y="316"/>
                      <a:pt x="174" y="144"/>
                      <a:pt x="333" y="83"/>
                    </a:cubicBezTo>
                    <a:cubicBezTo>
                      <a:pt x="492" y="22"/>
                      <a:pt x="826" y="17"/>
                      <a:pt x="955" y="0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95" name="Oval 17"/>
              <p:cNvSpPr>
                <a:spLocks noChangeArrowheads="1"/>
              </p:cNvSpPr>
              <p:nvPr/>
            </p:nvSpPr>
            <p:spPr bwMode="auto">
              <a:xfrm>
                <a:off x="1202" y="1752"/>
                <a:ext cx="46" cy="4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2791" name="Group 18"/>
            <p:cNvGrpSpPr>
              <a:grpSpLocks/>
            </p:cNvGrpSpPr>
            <p:nvPr/>
          </p:nvGrpSpPr>
          <p:grpSpPr bwMode="auto">
            <a:xfrm>
              <a:off x="249" y="2478"/>
              <a:ext cx="999" cy="408"/>
              <a:chOff x="249" y="2478"/>
              <a:chExt cx="999" cy="408"/>
            </a:xfrm>
          </p:grpSpPr>
          <p:sp>
            <p:nvSpPr>
              <p:cNvPr id="32792" name="Freeform 19"/>
              <p:cNvSpPr>
                <a:spLocks/>
              </p:cNvSpPr>
              <p:nvPr/>
            </p:nvSpPr>
            <p:spPr bwMode="auto">
              <a:xfrm flipH="1" flipV="1">
                <a:off x="249" y="2523"/>
                <a:ext cx="955" cy="363"/>
              </a:xfrm>
              <a:custGeom>
                <a:avLst/>
                <a:gdLst>
                  <a:gd name="T0" fmla="*/ 0 w 955"/>
                  <a:gd name="T1" fmla="*/ 363 h 363"/>
                  <a:gd name="T2" fmla="*/ 333 w 955"/>
                  <a:gd name="T3" fmla="*/ 83 h 363"/>
                  <a:gd name="T4" fmla="*/ 955 w 955"/>
                  <a:gd name="T5" fmla="*/ 0 h 363"/>
                  <a:gd name="T6" fmla="*/ 0 60000 65536"/>
                  <a:gd name="T7" fmla="*/ 0 60000 65536"/>
                  <a:gd name="T8" fmla="*/ 0 60000 65536"/>
                  <a:gd name="T9" fmla="*/ 0 w 955"/>
                  <a:gd name="T10" fmla="*/ 0 h 363"/>
                  <a:gd name="T11" fmla="*/ 955 w 955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55" h="363">
                    <a:moveTo>
                      <a:pt x="0" y="363"/>
                    </a:moveTo>
                    <a:cubicBezTo>
                      <a:pt x="55" y="316"/>
                      <a:pt x="174" y="144"/>
                      <a:pt x="333" y="83"/>
                    </a:cubicBezTo>
                    <a:cubicBezTo>
                      <a:pt x="492" y="22"/>
                      <a:pt x="826" y="17"/>
                      <a:pt x="955" y="0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93" name="Oval 20"/>
              <p:cNvSpPr>
                <a:spLocks noChangeArrowheads="1"/>
              </p:cNvSpPr>
              <p:nvPr/>
            </p:nvSpPr>
            <p:spPr bwMode="auto">
              <a:xfrm flipH="1">
                <a:off x="1202" y="2478"/>
                <a:ext cx="46" cy="4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95288" y="2238375"/>
            <a:ext cx="3094037" cy="2343150"/>
            <a:chOff x="249" y="1410"/>
            <a:chExt cx="1949" cy="1476"/>
          </a:xfrm>
        </p:grpSpPr>
        <p:grpSp>
          <p:nvGrpSpPr>
            <p:cNvPr id="32784" name="Group 22"/>
            <p:cNvGrpSpPr>
              <a:grpSpLocks/>
            </p:cNvGrpSpPr>
            <p:nvPr/>
          </p:nvGrpSpPr>
          <p:grpSpPr bwMode="auto">
            <a:xfrm>
              <a:off x="1202" y="1410"/>
              <a:ext cx="996" cy="388"/>
              <a:chOff x="1202" y="1410"/>
              <a:chExt cx="996" cy="388"/>
            </a:xfrm>
          </p:grpSpPr>
          <p:sp>
            <p:nvSpPr>
              <p:cNvPr id="32788" name="Freeform 23"/>
              <p:cNvSpPr>
                <a:spLocks/>
              </p:cNvSpPr>
              <p:nvPr/>
            </p:nvSpPr>
            <p:spPr bwMode="auto">
              <a:xfrm>
                <a:off x="1243" y="1410"/>
                <a:ext cx="955" cy="363"/>
              </a:xfrm>
              <a:custGeom>
                <a:avLst/>
                <a:gdLst>
                  <a:gd name="T0" fmla="*/ 0 w 955"/>
                  <a:gd name="T1" fmla="*/ 363 h 363"/>
                  <a:gd name="T2" fmla="*/ 333 w 955"/>
                  <a:gd name="T3" fmla="*/ 83 h 363"/>
                  <a:gd name="T4" fmla="*/ 955 w 955"/>
                  <a:gd name="T5" fmla="*/ 0 h 363"/>
                  <a:gd name="T6" fmla="*/ 0 60000 65536"/>
                  <a:gd name="T7" fmla="*/ 0 60000 65536"/>
                  <a:gd name="T8" fmla="*/ 0 60000 65536"/>
                  <a:gd name="T9" fmla="*/ 0 w 955"/>
                  <a:gd name="T10" fmla="*/ 0 h 363"/>
                  <a:gd name="T11" fmla="*/ 955 w 955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55" h="363">
                    <a:moveTo>
                      <a:pt x="0" y="363"/>
                    </a:moveTo>
                    <a:cubicBezTo>
                      <a:pt x="55" y="316"/>
                      <a:pt x="174" y="144"/>
                      <a:pt x="333" y="83"/>
                    </a:cubicBezTo>
                    <a:cubicBezTo>
                      <a:pt x="492" y="22"/>
                      <a:pt x="826" y="17"/>
                      <a:pt x="955" y="0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9" name="Oval 24"/>
              <p:cNvSpPr>
                <a:spLocks noChangeArrowheads="1"/>
              </p:cNvSpPr>
              <p:nvPr/>
            </p:nvSpPr>
            <p:spPr bwMode="auto">
              <a:xfrm>
                <a:off x="1202" y="1752"/>
                <a:ext cx="46" cy="4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2785" name="Group 25"/>
            <p:cNvGrpSpPr>
              <a:grpSpLocks/>
            </p:cNvGrpSpPr>
            <p:nvPr/>
          </p:nvGrpSpPr>
          <p:grpSpPr bwMode="auto">
            <a:xfrm>
              <a:off x="249" y="2478"/>
              <a:ext cx="999" cy="408"/>
              <a:chOff x="249" y="2478"/>
              <a:chExt cx="999" cy="408"/>
            </a:xfrm>
          </p:grpSpPr>
          <p:sp>
            <p:nvSpPr>
              <p:cNvPr id="32786" name="Freeform 26"/>
              <p:cNvSpPr>
                <a:spLocks/>
              </p:cNvSpPr>
              <p:nvPr/>
            </p:nvSpPr>
            <p:spPr bwMode="auto">
              <a:xfrm flipH="1" flipV="1">
                <a:off x="249" y="2523"/>
                <a:ext cx="955" cy="363"/>
              </a:xfrm>
              <a:custGeom>
                <a:avLst/>
                <a:gdLst>
                  <a:gd name="T0" fmla="*/ 0 w 955"/>
                  <a:gd name="T1" fmla="*/ 363 h 363"/>
                  <a:gd name="T2" fmla="*/ 333 w 955"/>
                  <a:gd name="T3" fmla="*/ 83 h 363"/>
                  <a:gd name="T4" fmla="*/ 955 w 955"/>
                  <a:gd name="T5" fmla="*/ 0 h 363"/>
                  <a:gd name="T6" fmla="*/ 0 60000 65536"/>
                  <a:gd name="T7" fmla="*/ 0 60000 65536"/>
                  <a:gd name="T8" fmla="*/ 0 60000 65536"/>
                  <a:gd name="T9" fmla="*/ 0 w 955"/>
                  <a:gd name="T10" fmla="*/ 0 h 363"/>
                  <a:gd name="T11" fmla="*/ 955 w 955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55" h="363">
                    <a:moveTo>
                      <a:pt x="0" y="363"/>
                    </a:moveTo>
                    <a:cubicBezTo>
                      <a:pt x="55" y="316"/>
                      <a:pt x="174" y="144"/>
                      <a:pt x="333" y="83"/>
                    </a:cubicBezTo>
                    <a:cubicBezTo>
                      <a:pt x="492" y="22"/>
                      <a:pt x="826" y="17"/>
                      <a:pt x="955" y="0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7" name="Oval 27"/>
              <p:cNvSpPr>
                <a:spLocks noChangeArrowheads="1"/>
              </p:cNvSpPr>
              <p:nvPr/>
            </p:nvSpPr>
            <p:spPr bwMode="auto">
              <a:xfrm flipH="1">
                <a:off x="1202" y="2478"/>
                <a:ext cx="46" cy="4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8" name="AutoShape 50"/>
          <p:cNvSpPr>
            <a:spLocks noChangeArrowheads="1"/>
          </p:cNvSpPr>
          <p:nvPr/>
        </p:nvSpPr>
        <p:spPr bwMode="auto">
          <a:xfrm>
            <a:off x="7199313" y="3357563"/>
            <a:ext cx="1944687" cy="720725"/>
          </a:xfrm>
          <a:prstGeom prst="wedgeEllipseCallout">
            <a:avLst>
              <a:gd name="adj1" fmla="val -117741"/>
              <a:gd name="adj2" fmla="val -79926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32783" name="Номер слайда 2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82C55C-570B-4600-BB4C-ECD6839E91EF}" type="slidenum">
              <a:rPr lang="ru-RU" smtClean="0"/>
              <a:pPr/>
              <a:t>31</a:t>
            </a:fld>
            <a:endParaRPr lang="ru-RU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19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2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19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19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-0.19166 -0.1696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1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-8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81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19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2"/>
                  </p:tgtEl>
                </p:cond>
              </p:nextCondLst>
            </p:seq>
          </p:childTnLst>
        </p:cTn>
      </p:par>
    </p:tnLst>
    <p:bldLst>
      <p:bldP spid="81929" grpId="0"/>
      <p:bldP spid="81930" grpId="0"/>
      <p:bldP spid="81931" grpId="0" build="allAtOnce"/>
      <p:bldP spid="8193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076825" y="5033963"/>
            <a:ext cx="3584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    5  7   9  11</a:t>
            </a:r>
            <a:r>
              <a:rPr lang="ru-RU" sz="1400" b="1"/>
              <a:t> 13  15  17  19   21  23  25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067175" y="3573463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 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00113" y="188913"/>
            <a:ext cx="805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Используя график изменения атмосферного давления </a:t>
            </a:r>
          </a:p>
          <a:p>
            <a:r>
              <a:rPr lang="ru-RU" sz="2400"/>
              <a:t>с 5 по 25 июля, определите, какое утверждение верно.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827088" y="1125538"/>
            <a:ext cx="43862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Атмосферное давление </a:t>
            </a:r>
          </a:p>
          <a:p>
            <a:r>
              <a:rPr lang="ru-RU" sz="2400"/>
              <a:t>повышалось с 15 по 23 июля.</a:t>
            </a:r>
          </a:p>
        </p:txBody>
      </p:sp>
      <p:sp>
        <p:nvSpPr>
          <p:cNvPr id="8295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3933825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3379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1270000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3380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5302250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4</a:t>
            </a:r>
          </a:p>
        </p:txBody>
      </p:sp>
      <p:sp>
        <p:nvSpPr>
          <p:cNvPr id="3380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2565400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33802" name="Text Box 13"/>
          <p:cNvSpPr txBox="1">
            <a:spLocks noChangeArrowheads="1"/>
          </p:cNvSpPr>
          <p:nvPr/>
        </p:nvSpPr>
        <p:spPr bwMode="auto">
          <a:xfrm>
            <a:off x="5435600" y="1268413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р</a:t>
            </a:r>
            <a:r>
              <a:rPr lang="ru-RU" sz="2400" b="1"/>
              <a:t>, </a:t>
            </a:r>
            <a:r>
              <a:rPr lang="ru-RU" sz="2400" b="1">
                <a:solidFill>
                  <a:srgbClr val="0000FF"/>
                </a:solidFill>
              </a:rPr>
              <a:t>мм рт. ст.</a:t>
            </a:r>
            <a:r>
              <a:rPr lang="ru-RU" sz="2400" b="1"/>
              <a:t> </a:t>
            </a:r>
          </a:p>
        </p:txBody>
      </p:sp>
      <p:sp>
        <p:nvSpPr>
          <p:cNvPr id="33803" name="Freeform 14"/>
          <p:cNvSpPr>
            <a:spLocks/>
          </p:cNvSpPr>
          <p:nvPr/>
        </p:nvSpPr>
        <p:spPr bwMode="auto">
          <a:xfrm>
            <a:off x="5454650" y="3251200"/>
            <a:ext cx="3314700" cy="12700"/>
          </a:xfrm>
          <a:custGeom>
            <a:avLst/>
            <a:gdLst>
              <a:gd name="T0" fmla="*/ 0 w 2088"/>
              <a:gd name="T1" fmla="*/ 0 h 8"/>
              <a:gd name="T2" fmla="*/ 2147483647 w 2088"/>
              <a:gd name="T3" fmla="*/ 2147483647 h 8"/>
              <a:gd name="T4" fmla="*/ 0 60000 65536"/>
              <a:gd name="T5" fmla="*/ 0 60000 65536"/>
              <a:gd name="T6" fmla="*/ 0 w 2088"/>
              <a:gd name="T7" fmla="*/ 0 h 8"/>
              <a:gd name="T8" fmla="*/ 2088 w 208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88" h="8">
                <a:moveTo>
                  <a:pt x="0" y="0"/>
                </a:moveTo>
                <a:lnTo>
                  <a:pt x="2088" y="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4" name="Text Box 15"/>
          <p:cNvSpPr txBox="1">
            <a:spLocks noChangeArrowheads="1"/>
          </p:cNvSpPr>
          <p:nvPr/>
        </p:nvSpPr>
        <p:spPr bwMode="auto">
          <a:xfrm>
            <a:off x="5940425" y="5373688"/>
            <a:ext cx="230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Числа месяца</a:t>
            </a:r>
          </a:p>
        </p:txBody>
      </p:sp>
      <p:sp>
        <p:nvSpPr>
          <p:cNvPr id="33805" name="Freeform 16"/>
          <p:cNvSpPr>
            <a:spLocks/>
          </p:cNvSpPr>
          <p:nvPr/>
        </p:nvSpPr>
        <p:spPr bwMode="auto">
          <a:xfrm>
            <a:off x="5441950" y="1739900"/>
            <a:ext cx="12700" cy="3416300"/>
          </a:xfrm>
          <a:custGeom>
            <a:avLst/>
            <a:gdLst>
              <a:gd name="T0" fmla="*/ 0 w 8"/>
              <a:gd name="T1" fmla="*/ 0 h 2152"/>
              <a:gd name="T2" fmla="*/ 2147483647 w 8"/>
              <a:gd name="T3" fmla="*/ 2147483647 h 2152"/>
              <a:gd name="T4" fmla="*/ 0 60000 65536"/>
              <a:gd name="T5" fmla="*/ 0 60000 65536"/>
              <a:gd name="T6" fmla="*/ 0 w 8"/>
              <a:gd name="T7" fmla="*/ 0 h 2152"/>
              <a:gd name="T8" fmla="*/ 8 w 8"/>
              <a:gd name="T9" fmla="*/ 2152 h 2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52">
                <a:moveTo>
                  <a:pt x="0" y="0"/>
                </a:moveTo>
                <a:lnTo>
                  <a:pt x="8" y="2152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6" name="Freeform 17"/>
          <p:cNvSpPr>
            <a:spLocks/>
          </p:cNvSpPr>
          <p:nvPr/>
        </p:nvSpPr>
        <p:spPr bwMode="auto">
          <a:xfrm>
            <a:off x="5759450" y="1739900"/>
            <a:ext cx="1588" cy="3365500"/>
          </a:xfrm>
          <a:custGeom>
            <a:avLst/>
            <a:gdLst>
              <a:gd name="T0" fmla="*/ 0 w 1"/>
              <a:gd name="T1" fmla="*/ 0 h 2120"/>
              <a:gd name="T2" fmla="*/ 0 w 1"/>
              <a:gd name="T3" fmla="*/ 2147483647 h 2120"/>
              <a:gd name="T4" fmla="*/ 0 60000 65536"/>
              <a:gd name="T5" fmla="*/ 0 60000 65536"/>
              <a:gd name="T6" fmla="*/ 0 w 1"/>
              <a:gd name="T7" fmla="*/ 0 h 2120"/>
              <a:gd name="T8" fmla="*/ 1 w 1"/>
              <a:gd name="T9" fmla="*/ 2120 h 2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20">
                <a:moveTo>
                  <a:pt x="0" y="0"/>
                </a:moveTo>
                <a:lnTo>
                  <a:pt x="0" y="212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7" name="Freeform 18"/>
          <p:cNvSpPr>
            <a:spLocks/>
          </p:cNvSpPr>
          <p:nvPr/>
        </p:nvSpPr>
        <p:spPr bwMode="auto">
          <a:xfrm>
            <a:off x="6064250" y="1739900"/>
            <a:ext cx="12700" cy="3378200"/>
          </a:xfrm>
          <a:custGeom>
            <a:avLst/>
            <a:gdLst>
              <a:gd name="T0" fmla="*/ 0 w 8"/>
              <a:gd name="T1" fmla="*/ 0 h 2128"/>
              <a:gd name="T2" fmla="*/ 2147483647 w 8"/>
              <a:gd name="T3" fmla="*/ 2147483647 h 2128"/>
              <a:gd name="T4" fmla="*/ 0 60000 65536"/>
              <a:gd name="T5" fmla="*/ 0 60000 65536"/>
              <a:gd name="T6" fmla="*/ 0 w 8"/>
              <a:gd name="T7" fmla="*/ 0 h 2128"/>
              <a:gd name="T8" fmla="*/ 8 w 8"/>
              <a:gd name="T9" fmla="*/ 2128 h 21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28">
                <a:moveTo>
                  <a:pt x="0" y="0"/>
                </a:moveTo>
                <a:lnTo>
                  <a:pt x="8" y="212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8" name="Freeform 19"/>
          <p:cNvSpPr>
            <a:spLocks/>
          </p:cNvSpPr>
          <p:nvPr/>
        </p:nvSpPr>
        <p:spPr bwMode="auto">
          <a:xfrm>
            <a:off x="6356350" y="1714500"/>
            <a:ext cx="12700" cy="3378200"/>
          </a:xfrm>
          <a:custGeom>
            <a:avLst/>
            <a:gdLst>
              <a:gd name="T0" fmla="*/ 0 w 8"/>
              <a:gd name="T1" fmla="*/ 0 h 2128"/>
              <a:gd name="T2" fmla="*/ 2147483647 w 8"/>
              <a:gd name="T3" fmla="*/ 2147483647 h 2128"/>
              <a:gd name="T4" fmla="*/ 0 60000 65536"/>
              <a:gd name="T5" fmla="*/ 0 60000 65536"/>
              <a:gd name="T6" fmla="*/ 0 w 8"/>
              <a:gd name="T7" fmla="*/ 0 h 2128"/>
              <a:gd name="T8" fmla="*/ 8 w 8"/>
              <a:gd name="T9" fmla="*/ 2128 h 21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28">
                <a:moveTo>
                  <a:pt x="0" y="0"/>
                </a:moveTo>
                <a:lnTo>
                  <a:pt x="8" y="212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9" name="Freeform 20"/>
          <p:cNvSpPr>
            <a:spLocks/>
          </p:cNvSpPr>
          <p:nvPr/>
        </p:nvSpPr>
        <p:spPr bwMode="auto">
          <a:xfrm>
            <a:off x="6978650" y="1714500"/>
            <a:ext cx="1588" cy="3378200"/>
          </a:xfrm>
          <a:custGeom>
            <a:avLst/>
            <a:gdLst>
              <a:gd name="T0" fmla="*/ 0 w 1"/>
              <a:gd name="T1" fmla="*/ 0 h 2128"/>
              <a:gd name="T2" fmla="*/ 0 w 1"/>
              <a:gd name="T3" fmla="*/ 2147483647 h 2128"/>
              <a:gd name="T4" fmla="*/ 0 60000 65536"/>
              <a:gd name="T5" fmla="*/ 0 60000 65536"/>
              <a:gd name="T6" fmla="*/ 0 w 1"/>
              <a:gd name="T7" fmla="*/ 0 h 2128"/>
              <a:gd name="T8" fmla="*/ 1 w 1"/>
              <a:gd name="T9" fmla="*/ 2128 h 21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28">
                <a:moveTo>
                  <a:pt x="0" y="0"/>
                </a:moveTo>
                <a:lnTo>
                  <a:pt x="0" y="212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0" name="Freeform 21"/>
          <p:cNvSpPr>
            <a:spLocks/>
          </p:cNvSpPr>
          <p:nvPr/>
        </p:nvSpPr>
        <p:spPr bwMode="auto">
          <a:xfrm>
            <a:off x="7270750" y="1739900"/>
            <a:ext cx="1588" cy="3365500"/>
          </a:xfrm>
          <a:custGeom>
            <a:avLst/>
            <a:gdLst>
              <a:gd name="T0" fmla="*/ 0 w 1"/>
              <a:gd name="T1" fmla="*/ 0 h 2120"/>
              <a:gd name="T2" fmla="*/ 0 w 1"/>
              <a:gd name="T3" fmla="*/ 2147483647 h 2120"/>
              <a:gd name="T4" fmla="*/ 0 60000 65536"/>
              <a:gd name="T5" fmla="*/ 0 60000 65536"/>
              <a:gd name="T6" fmla="*/ 0 w 1"/>
              <a:gd name="T7" fmla="*/ 0 h 2120"/>
              <a:gd name="T8" fmla="*/ 1 w 1"/>
              <a:gd name="T9" fmla="*/ 2120 h 2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20">
                <a:moveTo>
                  <a:pt x="0" y="0"/>
                </a:moveTo>
                <a:lnTo>
                  <a:pt x="0" y="212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1" name="Freeform 22"/>
          <p:cNvSpPr>
            <a:spLocks/>
          </p:cNvSpPr>
          <p:nvPr/>
        </p:nvSpPr>
        <p:spPr bwMode="auto">
          <a:xfrm>
            <a:off x="7562850" y="1727200"/>
            <a:ext cx="1588" cy="3365500"/>
          </a:xfrm>
          <a:custGeom>
            <a:avLst/>
            <a:gdLst>
              <a:gd name="T0" fmla="*/ 0 w 1"/>
              <a:gd name="T1" fmla="*/ 0 h 2120"/>
              <a:gd name="T2" fmla="*/ 0 w 1"/>
              <a:gd name="T3" fmla="*/ 2147483647 h 2120"/>
              <a:gd name="T4" fmla="*/ 0 60000 65536"/>
              <a:gd name="T5" fmla="*/ 0 60000 65536"/>
              <a:gd name="T6" fmla="*/ 0 w 1"/>
              <a:gd name="T7" fmla="*/ 0 h 2120"/>
              <a:gd name="T8" fmla="*/ 1 w 1"/>
              <a:gd name="T9" fmla="*/ 2120 h 2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20">
                <a:moveTo>
                  <a:pt x="0" y="0"/>
                </a:moveTo>
                <a:lnTo>
                  <a:pt x="0" y="212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2" name="Freeform 23"/>
          <p:cNvSpPr>
            <a:spLocks/>
          </p:cNvSpPr>
          <p:nvPr/>
        </p:nvSpPr>
        <p:spPr bwMode="auto">
          <a:xfrm>
            <a:off x="7867650" y="1739900"/>
            <a:ext cx="1588" cy="3365500"/>
          </a:xfrm>
          <a:custGeom>
            <a:avLst/>
            <a:gdLst>
              <a:gd name="T0" fmla="*/ 0 w 1"/>
              <a:gd name="T1" fmla="*/ 0 h 2120"/>
              <a:gd name="T2" fmla="*/ 0 w 1"/>
              <a:gd name="T3" fmla="*/ 2147483647 h 2120"/>
              <a:gd name="T4" fmla="*/ 0 60000 65536"/>
              <a:gd name="T5" fmla="*/ 0 60000 65536"/>
              <a:gd name="T6" fmla="*/ 0 w 1"/>
              <a:gd name="T7" fmla="*/ 0 h 2120"/>
              <a:gd name="T8" fmla="*/ 1 w 1"/>
              <a:gd name="T9" fmla="*/ 2120 h 2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20">
                <a:moveTo>
                  <a:pt x="0" y="0"/>
                </a:moveTo>
                <a:lnTo>
                  <a:pt x="0" y="212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3" name="Freeform 24"/>
          <p:cNvSpPr>
            <a:spLocks/>
          </p:cNvSpPr>
          <p:nvPr/>
        </p:nvSpPr>
        <p:spPr bwMode="auto">
          <a:xfrm>
            <a:off x="8159750" y="1765300"/>
            <a:ext cx="12700" cy="3352800"/>
          </a:xfrm>
          <a:custGeom>
            <a:avLst/>
            <a:gdLst>
              <a:gd name="T0" fmla="*/ 0 w 8"/>
              <a:gd name="T1" fmla="*/ 0 h 2112"/>
              <a:gd name="T2" fmla="*/ 2147483647 w 8"/>
              <a:gd name="T3" fmla="*/ 2147483647 h 2112"/>
              <a:gd name="T4" fmla="*/ 0 60000 65536"/>
              <a:gd name="T5" fmla="*/ 0 60000 65536"/>
              <a:gd name="T6" fmla="*/ 0 w 8"/>
              <a:gd name="T7" fmla="*/ 0 h 2112"/>
              <a:gd name="T8" fmla="*/ 8 w 8"/>
              <a:gd name="T9" fmla="*/ 2112 h 2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12">
                <a:moveTo>
                  <a:pt x="0" y="0"/>
                </a:moveTo>
                <a:lnTo>
                  <a:pt x="8" y="2112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4" name="Freeform 25"/>
          <p:cNvSpPr>
            <a:spLocks/>
          </p:cNvSpPr>
          <p:nvPr/>
        </p:nvSpPr>
        <p:spPr bwMode="auto">
          <a:xfrm>
            <a:off x="8451850" y="1752600"/>
            <a:ext cx="12700" cy="3352800"/>
          </a:xfrm>
          <a:custGeom>
            <a:avLst/>
            <a:gdLst>
              <a:gd name="T0" fmla="*/ 2147483647 w 8"/>
              <a:gd name="T1" fmla="*/ 0 h 2112"/>
              <a:gd name="T2" fmla="*/ 0 w 8"/>
              <a:gd name="T3" fmla="*/ 2147483647 h 2112"/>
              <a:gd name="T4" fmla="*/ 0 60000 65536"/>
              <a:gd name="T5" fmla="*/ 0 60000 65536"/>
              <a:gd name="T6" fmla="*/ 0 w 8"/>
              <a:gd name="T7" fmla="*/ 0 h 2112"/>
              <a:gd name="T8" fmla="*/ 8 w 8"/>
              <a:gd name="T9" fmla="*/ 2112 h 2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12">
                <a:moveTo>
                  <a:pt x="8" y="0"/>
                </a:moveTo>
                <a:lnTo>
                  <a:pt x="0" y="2112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5" name="Freeform 26"/>
          <p:cNvSpPr>
            <a:spLocks/>
          </p:cNvSpPr>
          <p:nvPr/>
        </p:nvSpPr>
        <p:spPr bwMode="auto">
          <a:xfrm>
            <a:off x="8756650" y="1727200"/>
            <a:ext cx="12700" cy="3390900"/>
          </a:xfrm>
          <a:custGeom>
            <a:avLst/>
            <a:gdLst>
              <a:gd name="T0" fmla="*/ 2147483647 w 8"/>
              <a:gd name="T1" fmla="*/ 0 h 2136"/>
              <a:gd name="T2" fmla="*/ 0 w 8"/>
              <a:gd name="T3" fmla="*/ 2147483647 h 2136"/>
              <a:gd name="T4" fmla="*/ 0 60000 65536"/>
              <a:gd name="T5" fmla="*/ 0 60000 65536"/>
              <a:gd name="T6" fmla="*/ 0 w 8"/>
              <a:gd name="T7" fmla="*/ 0 h 2136"/>
              <a:gd name="T8" fmla="*/ 8 w 8"/>
              <a:gd name="T9" fmla="*/ 2136 h 2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36">
                <a:moveTo>
                  <a:pt x="8" y="0"/>
                </a:moveTo>
                <a:lnTo>
                  <a:pt x="0" y="2136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6" name="Freeform 27"/>
          <p:cNvSpPr>
            <a:spLocks/>
          </p:cNvSpPr>
          <p:nvPr/>
        </p:nvSpPr>
        <p:spPr bwMode="auto">
          <a:xfrm>
            <a:off x="5480050" y="1739900"/>
            <a:ext cx="3276600" cy="1588"/>
          </a:xfrm>
          <a:custGeom>
            <a:avLst/>
            <a:gdLst>
              <a:gd name="T0" fmla="*/ 0 w 2064"/>
              <a:gd name="T1" fmla="*/ 0 h 1"/>
              <a:gd name="T2" fmla="*/ 2147483647 w 2064"/>
              <a:gd name="T3" fmla="*/ 0 h 1"/>
              <a:gd name="T4" fmla="*/ 0 60000 65536"/>
              <a:gd name="T5" fmla="*/ 0 60000 65536"/>
              <a:gd name="T6" fmla="*/ 0 w 2064"/>
              <a:gd name="T7" fmla="*/ 0 h 1"/>
              <a:gd name="T8" fmla="*/ 2064 w 206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64" h="1">
                <a:moveTo>
                  <a:pt x="0" y="0"/>
                </a:moveTo>
                <a:lnTo>
                  <a:pt x="2064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7" name="Freeform 28"/>
          <p:cNvSpPr>
            <a:spLocks/>
          </p:cNvSpPr>
          <p:nvPr/>
        </p:nvSpPr>
        <p:spPr bwMode="auto">
          <a:xfrm>
            <a:off x="5454650" y="2044700"/>
            <a:ext cx="3327400" cy="1588"/>
          </a:xfrm>
          <a:custGeom>
            <a:avLst/>
            <a:gdLst>
              <a:gd name="T0" fmla="*/ 0 w 2096"/>
              <a:gd name="T1" fmla="*/ 0 h 1"/>
              <a:gd name="T2" fmla="*/ 2147483647 w 2096"/>
              <a:gd name="T3" fmla="*/ 0 h 1"/>
              <a:gd name="T4" fmla="*/ 0 60000 65536"/>
              <a:gd name="T5" fmla="*/ 0 60000 65536"/>
              <a:gd name="T6" fmla="*/ 0 w 2096"/>
              <a:gd name="T7" fmla="*/ 0 h 1"/>
              <a:gd name="T8" fmla="*/ 2096 w 2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96" h="1">
                <a:moveTo>
                  <a:pt x="0" y="0"/>
                </a:moveTo>
                <a:lnTo>
                  <a:pt x="2096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8" name="Freeform 29"/>
          <p:cNvSpPr>
            <a:spLocks/>
          </p:cNvSpPr>
          <p:nvPr/>
        </p:nvSpPr>
        <p:spPr bwMode="auto">
          <a:xfrm>
            <a:off x="5429250" y="2349500"/>
            <a:ext cx="3340100" cy="12700"/>
          </a:xfrm>
          <a:custGeom>
            <a:avLst/>
            <a:gdLst>
              <a:gd name="T0" fmla="*/ 0 w 2104"/>
              <a:gd name="T1" fmla="*/ 2147483647 h 8"/>
              <a:gd name="T2" fmla="*/ 2147483647 w 2104"/>
              <a:gd name="T3" fmla="*/ 0 h 8"/>
              <a:gd name="T4" fmla="*/ 0 60000 65536"/>
              <a:gd name="T5" fmla="*/ 0 60000 65536"/>
              <a:gd name="T6" fmla="*/ 0 w 2104"/>
              <a:gd name="T7" fmla="*/ 0 h 8"/>
              <a:gd name="T8" fmla="*/ 2104 w 210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04" h="8">
                <a:moveTo>
                  <a:pt x="0" y="8"/>
                </a:moveTo>
                <a:lnTo>
                  <a:pt x="2104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9" name="Freeform 30"/>
          <p:cNvSpPr>
            <a:spLocks/>
          </p:cNvSpPr>
          <p:nvPr/>
        </p:nvSpPr>
        <p:spPr bwMode="auto">
          <a:xfrm>
            <a:off x="5378450" y="2654300"/>
            <a:ext cx="3403600" cy="1588"/>
          </a:xfrm>
          <a:custGeom>
            <a:avLst/>
            <a:gdLst>
              <a:gd name="T0" fmla="*/ 0 w 2144"/>
              <a:gd name="T1" fmla="*/ 0 h 1"/>
              <a:gd name="T2" fmla="*/ 2147483647 w 2144"/>
              <a:gd name="T3" fmla="*/ 0 h 1"/>
              <a:gd name="T4" fmla="*/ 0 60000 65536"/>
              <a:gd name="T5" fmla="*/ 0 60000 65536"/>
              <a:gd name="T6" fmla="*/ 0 w 2144"/>
              <a:gd name="T7" fmla="*/ 0 h 1"/>
              <a:gd name="T8" fmla="*/ 2144 w 2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44" h="1">
                <a:moveTo>
                  <a:pt x="0" y="0"/>
                </a:moveTo>
                <a:lnTo>
                  <a:pt x="2144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20" name="Freeform 31"/>
          <p:cNvSpPr>
            <a:spLocks/>
          </p:cNvSpPr>
          <p:nvPr/>
        </p:nvSpPr>
        <p:spPr bwMode="auto">
          <a:xfrm>
            <a:off x="5378450" y="2959100"/>
            <a:ext cx="3416300" cy="1588"/>
          </a:xfrm>
          <a:custGeom>
            <a:avLst/>
            <a:gdLst>
              <a:gd name="T0" fmla="*/ 0 w 2152"/>
              <a:gd name="T1" fmla="*/ 0 h 1"/>
              <a:gd name="T2" fmla="*/ 2147483647 w 2152"/>
              <a:gd name="T3" fmla="*/ 0 h 1"/>
              <a:gd name="T4" fmla="*/ 0 60000 65536"/>
              <a:gd name="T5" fmla="*/ 0 60000 65536"/>
              <a:gd name="T6" fmla="*/ 0 w 2152"/>
              <a:gd name="T7" fmla="*/ 0 h 1"/>
              <a:gd name="T8" fmla="*/ 2152 w 215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52" h="1">
                <a:moveTo>
                  <a:pt x="0" y="0"/>
                </a:moveTo>
                <a:lnTo>
                  <a:pt x="2152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21" name="Freeform 32"/>
          <p:cNvSpPr>
            <a:spLocks/>
          </p:cNvSpPr>
          <p:nvPr/>
        </p:nvSpPr>
        <p:spPr bwMode="auto">
          <a:xfrm>
            <a:off x="5454650" y="3886200"/>
            <a:ext cx="3327400" cy="12700"/>
          </a:xfrm>
          <a:custGeom>
            <a:avLst/>
            <a:gdLst>
              <a:gd name="T0" fmla="*/ 0 w 2096"/>
              <a:gd name="T1" fmla="*/ 2147483647 h 8"/>
              <a:gd name="T2" fmla="*/ 2147483647 w 2096"/>
              <a:gd name="T3" fmla="*/ 0 h 8"/>
              <a:gd name="T4" fmla="*/ 0 60000 65536"/>
              <a:gd name="T5" fmla="*/ 0 60000 65536"/>
              <a:gd name="T6" fmla="*/ 0 w 2096"/>
              <a:gd name="T7" fmla="*/ 0 h 8"/>
              <a:gd name="T8" fmla="*/ 2096 w 2096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96" h="8">
                <a:moveTo>
                  <a:pt x="0" y="8"/>
                </a:moveTo>
                <a:lnTo>
                  <a:pt x="2096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22" name="Freeform 33"/>
          <p:cNvSpPr>
            <a:spLocks/>
          </p:cNvSpPr>
          <p:nvPr/>
        </p:nvSpPr>
        <p:spPr bwMode="auto">
          <a:xfrm>
            <a:off x="5454650" y="4191000"/>
            <a:ext cx="3327400" cy="1588"/>
          </a:xfrm>
          <a:custGeom>
            <a:avLst/>
            <a:gdLst>
              <a:gd name="T0" fmla="*/ 0 w 2096"/>
              <a:gd name="T1" fmla="*/ 0 h 1"/>
              <a:gd name="T2" fmla="*/ 2147483647 w 2096"/>
              <a:gd name="T3" fmla="*/ 0 h 1"/>
              <a:gd name="T4" fmla="*/ 0 60000 65536"/>
              <a:gd name="T5" fmla="*/ 0 60000 65536"/>
              <a:gd name="T6" fmla="*/ 0 w 2096"/>
              <a:gd name="T7" fmla="*/ 0 h 1"/>
              <a:gd name="T8" fmla="*/ 2096 w 2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96" h="1">
                <a:moveTo>
                  <a:pt x="0" y="0"/>
                </a:moveTo>
                <a:lnTo>
                  <a:pt x="2096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23" name="Freeform 34"/>
          <p:cNvSpPr>
            <a:spLocks/>
          </p:cNvSpPr>
          <p:nvPr/>
        </p:nvSpPr>
        <p:spPr bwMode="auto">
          <a:xfrm>
            <a:off x="5454650" y="4495800"/>
            <a:ext cx="3327400" cy="1588"/>
          </a:xfrm>
          <a:custGeom>
            <a:avLst/>
            <a:gdLst>
              <a:gd name="T0" fmla="*/ 0 w 2096"/>
              <a:gd name="T1" fmla="*/ 0 h 1"/>
              <a:gd name="T2" fmla="*/ 2147483647 w 2096"/>
              <a:gd name="T3" fmla="*/ 0 h 1"/>
              <a:gd name="T4" fmla="*/ 0 60000 65536"/>
              <a:gd name="T5" fmla="*/ 0 60000 65536"/>
              <a:gd name="T6" fmla="*/ 0 w 2096"/>
              <a:gd name="T7" fmla="*/ 0 h 1"/>
              <a:gd name="T8" fmla="*/ 2096 w 2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96" h="1">
                <a:moveTo>
                  <a:pt x="0" y="0"/>
                </a:moveTo>
                <a:lnTo>
                  <a:pt x="2096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24" name="Freeform 35"/>
          <p:cNvSpPr>
            <a:spLocks/>
          </p:cNvSpPr>
          <p:nvPr/>
        </p:nvSpPr>
        <p:spPr bwMode="auto">
          <a:xfrm>
            <a:off x="5480050" y="4775200"/>
            <a:ext cx="3289300" cy="12700"/>
          </a:xfrm>
          <a:custGeom>
            <a:avLst/>
            <a:gdLst>
              <a:gd name="T0" fmla="*/ 0 w 2072"/>
              <a:gd name="T1" fmla="*/ 0 h 8"/>
              <a:gd name="T2" fmla="*/ 2147483647 w 2072"/>
              <a:gd name="T3" fmla="*/ 2147483647 h 8"/>
              <a:gd name="T4" fmla="*/ 0 60000 65536"/>
              <a:gd name="T5" fmla="*/ 0 60000 65536"/>
              <a:gd name="T6" fmla="*/ 0 w 2072"/>
              <a:gd name="T7" fmla="*/ 0 h 8"/>
              <a:gd name="T8" fmla="*/ 2072 w 207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72" h="8">
                <a:moveTo>
                  <a:pt x="0" y="0"/>
                </a:moveTo>
                <a:lnTo>
                  <a:pt x="2072" y="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25" name="Freeform 36"/>
          <p:cNvSpPr>
            <a:spLocks/>
          </p:cNvSpPr>
          <p:nvPr/>
        </p:nvSpPr>
        <p:spPr bwMode="auto">
          <a:xfrm>
            <a:off x="5403850" y="5080000"/>
            <a:ext cx="3352800" cy="12700"/>
          </a:xfrm>
          <a:custGeom>
            <a:avLst/>
            <a:gdLst>
              <a:gd name="T0" fmla="*/ 0 w 2112"/>
              <a:gd name="T1" fmla="*/ 0 h 8"/>
              <a:gd name="T2" fmla="*/ 2147483647 w 2112"/>
              <a:gd name="T3" fmla="*/ 2147483647 h 8"/>
              <a:gd name="T4" fmla="*/ 0 60000 65536"/>
              <a:gd name="T5" fmla="*/ 0 60000 65536"/>
              <a:gd name="T6" fmla="*/ 0 w 2112"/>
              <a:gd name="T7" fmla="*/ 0 h 8"/>
              <a:gd name="T8" fmla="*/ 2112 w 211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12" h="8">
                <a:moveTo>
                  <a:pt x="0" y="0"/>
                </a:moveTo>
                <a:lnTo>
                  <a:pt x="2112" y="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26" name="Freeform 37"/>
          <p:cNvSpPr>
            <a:spLocks/>
          </p:cNvSpPr>
          <p:nvPr/>
        </p:nvSpPr>
        <p:spPr bwMode="auto">
          <a:xfrm>
            <a:off x="5435600" y="5084763"/>
            <a:ext cx="3365500" cy="12700"/>
          </a:xfrm>
          <a:custGeom>
            <a:avLst/>
            <a:gdLst>
              <a:gd name="T0" fmla="*/ 0 w 2120"/>
              <a:gd name="T1" fmla="*/ 0 h 8"/>
              <a:gd name="T2" fmla="*/ 2147483647 w 2120"/>
              <a:gd name="T3" fmla="*/ 2147483647 h 8"/>
              <a:gd name="T4" fmla="*/ 0 60000 65536"/>
              <a:gd name="T5" fmla="*/ 0 60000 65536"/>
              <a:gd name="T6" fmla="*/ 0 w 2120"/>
              <a:gd name="T7" fmla="*/ 0 h 8"/>
              <a:gd name="T8" fmla="*/ 2120 w 2120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20" h="8">
                <a:moveTo>
                  <a:pt x="0" y="0"/>
                </a:moveTo>
                <a:lnTo>
                  <a:pt x="2120" y="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27" name="Freeform 38"/>
          <p:cNvSpPr>
            <a:spLocks/>
          </p:cNvSpPr>
          <p:nvPr/>
        </p:nvSpPr>
        <p:spPr bwMode="auto">
          <a:xfrm>
            <a:off x="5435600" y="1412875"/>
            <a:ext cx="1588" cy="3692525"/>
          </a:xfrm>
          <a:custGeom>
            <a:avLst/>
            <a:gdLst>
              <a:gd name="T0" fmla="*/ 0 w 1"/>
              <a:gd name="T1" fmla="*/ 2147483647 h 2326"/>
              <a:gd name="T2" fmla="*/ 0 w 1"/>
              <a:gd name="T3" fmla="*/ 0 h 2326"/>
              <a:gd name="T4" fmla="*/ 0 60000 65536"/>
              <a:gd name="T5" fmla="*/ 0 60000 65536"/>
              <a:gd name="T6" fmla="*/ 0 w 1"/>
              <a:gd name="T7" fmla="*/ 0 h 2326"/>
              <a:gd name="T8" fmla="*/ 1 w 1"/>
              <a:gd name="T9" fmla="*/ 2326 h 23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326">
                <a:moveTo>
                  <a:pt x="0" y="2326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28" name="Text Box 39"/>
          <p:cNvSpPr txBox="1">
            <a:spLocks noChangeArrowheads="1"/>
          </p:cNvSpPr>
          <p:nvPr/>
        </p:nvSpPr>
        <p:spPr bwMode="auto">
          <a:xfrm>
            <a:off x="4900613" y="1568450"/>
            <a:ext cx="608012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/>
          </a:p>
          <a:p>
            <a:r>
              <a:rPr lang="ru-RU" sz="2000" b="1"/>
              <a:t>755</a:t>
            </a:r>
          </a:p>
          <a:p>
            <a:endParaRPr lang="ru-RU" sz="2000" b="1"/>
          </a:p>
          <a:p>
            <a:r>
              <a:rPr lang="ru-RU" sz="2000" b="1"/>
              <a:t>750</a:t>
            </a:r>
          </a:p>
          <a:p>
            <a:endParaRPr lang="ru-RU" sz="2000" b="1"/>
          </a:p>
          <a:p>
            <a:r>
              <a:rPr lang="ru-RU" sz="2000" b="1"/>
              <a:t>745</a:t>
            </a:r>
          </a:p>
          <a:p>
            <a:endParaRPr lang="ru-RU" sz="2000" b="1"/>
          </a:p>
          <a:p>
            <a:r>
              <a:rPr lang="ru-RU" sz="2000" b="1"/>
              <a:t>740</a:t>
            </a:r>
          </a:p>
          <a:p>
            <a:endParaRPr lang="ru-RU" sz="2000" b="1"/>
          </a:p>
          <a:p>
            <a:r>
              <a:rPr lang="ru-RU" sz="2000" b="1"/>
              <a:t>735</a:t>
            </a:r>
          </a:p>
          <a:p>
            <a:endParaRPr lang="ru-RU" sz="2000" b="1"/>
          </a:p>
        </p:txBody>
      </p:sp>
      <p:sp>
        <p:nvSpPr>
          <p:cNvPr id="33829" name="Freeform 41"/>
          <p:cNvSpPr>
            <a:spLocks/>
          </p:cNvSpPr>
          <p:nvPr/>
        </p:nvSpPr>
        <p:spPr bwMode="auto">
          <a:xfrm>
            <a:off x="5422900" y="3556000"/>
            <a:ext cx="3314700" cy="12700"/>
          </a:xfrm>
          <a:custGeom>
            <a:avLst/>
            <a:gdLst>
              <a:gd name="T0" fmla="*/ 0 w 2088"/>
              <a:gd name="T1" fmla="*/ 2147483647 h 8"/>
              <a:gd name="T2" fmla="*/ 2147483647 w 2088"/>
              <a:gd name="T3" fmla="*/ 0 h 8"/>
              <a:gd name="T4" fmla="*/ 0 60000 65536"/>
              <a:gd name="T5" fmla="*/ 0 60000 65536"/>
              <a:gd name="T6" fmla="*/ 0 w 2088"/>
              <a:gd name="T7" fmla="*/ 0 h 8"/>
              <a:gd name="T8" fmla="*/ 2088 w 208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88" h="8">
                <a:moveTo>
                  <a:pt x="0" y="8"/>
                </a:moveTo>
                <a:lnTo>
                  <a:pt x="2088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30" name="Freeform 42"/>
          <p:cNvSpPr>
            <a:spLocks/>
          </p:cNvSpPr>
          <p:nvPr/>
        </p:nvSpPr>
        <p:spPr bwMode="auto">
          <a:xfrm>
            <a:off x="6667500" y="1739900"/>
            <a:ext cx="12700" cy="3352800"/>
          </a:xfrm>
          <a:custGeom>
            <a:avLst/>
            <a:gdLst>
              <a:gd name="T0" fmla="*/ 0 w 8"/>
              <a:gd name="T1" fmla="*/ 0 h 2112"/>
              <a:gd name="T2" fmla="*/ 2147483647 w 8"/>
              <a:gd name="T3" fmla="*/ 2147483647 h 2112"/>
              <a:gd name="T4" fmla="*/ 0 60000 65536"/>
              <a:gd name="T5" fmla="*/ 0 60000 65536"/>
              <a:gd name="T6" fmla="*/ 0 w 8"/>
              <a:gd name="T7" fmla="*/ 0 h 2112"/>
              <a:gd name="T8" fmla="*/ 8 w 8"/>
              <a:gd name="T9" fmla="*/ 2112 h 2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12">
                <a:moveTo>
                  <a:pt x="0" y="0"/>
                </a:moveTo>
                <a:lnTo>
                  <a:pt x="8" y="2112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31" name="Freeform 43"/>
          <p:cNvSpPr>
            <a:spLocks/>
          </p:cNvSpPr>
          <p:nvPr/>
        </p:nvSpPr>
        <p:spPr bwMode="auto">
          <a:xfrm>
            <a:off x="5435600" y="2020888"/>
            <a:ext cx="3024188" cy="2438400"/>
          </a:xfrm>
          <a:custGeom>
            <a:avLst/>
            <a:gdLst>
              <a:gd name="T0" fmla="*/ 0 w 1905"/>
              <a:gd name="T1" fmla="*/ 2147483647 h 1536"/>
              <a:gd name="T2" fmla="*/ 2147483647 w 1905"/>
              <a:gd name="T3" fmla="*/ 2147483647 h 1536"/>
              <a:gd name="T4" fmla="*/ 2147483647 w 1905"/>
              <a:gd name="T5" fmla="*/ 2147483647 h 1536"/>
              <a:gd name="T6" fmla="*/ 2147483647 w 1905"/>
              <a:gd name="T7" fmla="*/ 2147483647 h 1536"/>
              <a:gd name="T8" fmla="*/ 2147483647 w 1905"/>
              <a:gd name="T9" fmla="*/ 2147483647 h 1536"/>
              <a:gd name="T10" fmla="*/ 2147483647 w 1905"/>
              <a:gd name="T11" fmla="*/ 2147483647 h 1536"/>
              <a:gd name="T12" fmla="*/ 2147483647 w 1905"/>
              <a:gd name="T13" fmla="*/ 2147483647 h 1536"/>
              <a:gd name="T14" fmla="*/ 2147483647 w 1905"/>
              <a:gd name="T15" fmla="*/ 2147483647 h 1536"/>
              <a:gd name="T16" fmla="*/ 2147483647 w 1905"/>
              <a:gd name="T17" fmla="*/ 2147483647 h 1536"/>
              <a:gd name="T18" fmla="*/ 2147483647 w 1905"/>
              <a:gd name="T19" fmla="*/ 2147483647 h 1536"/>
              <a:gd name="T20" fmla="*/ 2147483647 w 1905"/>
              <a:gd name="T21" fmla="*/ 2147483647 h 1536"/>
              <a:gd name="T22" fmla="*/ 2147483647 w 1905"/>
              <a:gd name="T23" fmla="*/ 2147483647 h 1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905"/>
              <a:gd name="T37" fmla="*/ 0 h 1536"/>
              <a:gd name="T38" fmla="*/ 1905 w 1905"/>
              <a:gd name="T39" fmla="*/ 1536 h 1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905" h="1536">
                <a:moveTo>
                  <a:pt x="0" y="796"/>
                </a:moveTo>
                <a:cubicBezTo>
                  <a:pt x="102" y="558"/>
                  <a:pt x="204" y="359"/>
                  <a:pt x="272" y="388"/>
                </a:cubicBezTo>
                <a:cubicBezTo>
                  <a:pt x="340" y="417"/>
                  <a:pt x="368" y="801"/>
                  <a:pt x="408" y="967"/>
                </a:cubicBezTo>
                <a:cubicBezTo>
                  <a:pt x="448" y="1133"/>
                  <a:pt x="473" y="1288"/>
                  <a:pt x="512" y="1383"/>
                </a:cubicBezTo>
                <a:cubicBezTo>
                  <a:pt x="551" y="1478"/>
                  <a:pt x="587" y="1534"/>
                  <a:pt x="640" y="1535"/>
                </a:cubicBezTo>
                <a:cubicBezTo>
                  <a:pt x="693" y="1536"/>
                  <a:pt x="780" y="1484"/>
                  <a:pt x="832" y="1391"/>
                </a:cubicBezTo>
                <a:cubicBezTo>
                  <a:pt x="884" y="1298"/>
                  <a:pt x="928" y="1081"/>
                  <a:pt x="953" y="978"/>
                </a:cubicBezTo>
                <a:cubicBezTo>
                  <a:pt x="978" y="875"/>
                  <a:pt x="957" y="876"/>
                  <a:pt x="983" y="775"/>
                </a:cubicBezTo>
                <a:cubicBezTo>
                  <a:pt x="1009" y="674"/>
                  <a:pt x="1051" y="493"/>
                  <a:pt x="1111" y="373"/>
                </a:cubicBezTo>
                <a:cubicBezTo>
                  <a:pt x="1171" y="253"/>
                  <a:pt x="1272" y="0"/>
                  <a:pt x="1344" y="55"/>
                </a:cubicBezTo>
                <a:cubicBezTo>
                  <a:pt x="1416" y="110"/>
                  <a:pt x="1450" y="620"/>
                  <a:pt x="1543" y="706"/>
                </a:cubicBezTo>
                <a:cubicBezTo>
                  <a:pt x="1636" y="792"/>
                  <a:pt x="1765" y="679"/>
                  <a:pt x="1905" y="569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988" name="Freeform 44"/>
          <p:cNvSpPr>
            <a:spLocks/>
          </p:cNvSpPr>
          <p:nvPr/>
        </p:nvSpPr>
        <p:spPr bwMode="auto">
          <a:xfrm>
            <a:off x="6053138" y="3265488"/>
            <a:ext cx="928687" cy="1216025"/>
          </a:xfrm>
          <a:custGeom>
            <a:avLst/>
            <a:gdLst>
              <a:gd name="T0" fmla="*/ 0 w 585"/>
              <a:gd name="T1" fmla="*/ 0 h 766"/>
              <a:gd name="T2" fmla="*/ 2147483647 w 585"/>
              <a:gd name="T3" fmla="*/ 2147483647 h 766"/>
              <a:gd name="T4" fmla="*/ 2147483647 w 585"/>
              <a:gd name="T5" fmla="*/ 2147483647 h 766"/>
              <a:gd name="T6" fmla="*/ 2147483647 w 585"/>
              <a:gd name="T7" fmla="*/ 2147483647 h 766"/>
              <a:gd name="T8" fmla="*/ 2147483647 w 585"/>
              <a:gd name="T9" fmla="*/ 2147483647 h 766"/>
              <a:gd name="T10" fmla="*/ 2147483647 w 585"/>
              <a:gd name="T11" fmla="*/ 0 h 7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5"/>
              <a:gd name="T19" fmla="*/ 0 h 766"/>
              <a:gd name="T20" fmla="*/ 585 w 585"/>
              <a:gd name="T21" fmla="*/ 766 h 76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5" h="766">
                <a:moveTo>
                  <a:pt x="0" y="0"/>
                </a:moveTo>
                <a:cubicBezTo>
                  <a:pt x="17" y="90"/>
                  <a:pt x="64" y="426"/>
                  <a:pt x="103" y="551"/>
                </a:cubicBezTo>
                <a:cubicBezTo>
                  <a:pt x="142" y="676"/>
                  <a:pt x="182" y="736"/>
                  <a:pt x="235" y="751"/>
                </a:cubicBezTo>
                <a:cubicBezTo>
                  <a:pt x="288" y="766"/>
                  <a:pt x="379" y="694"/>
                  <a:pt x="423" y="639"/>
                </a:cubicBezTo>
                <a:cubicBezTo>
                  <a:pt x="467" y="584"/>
                  <a:pt x="472" y="529"/>
                  <a:pt x="499" y="423"/>
                </a:cubicBezTo>
                <a:cubicBezTo>
                  <a:pt x="526" y="317"/>
                  <a:pt x="567" y="88"/>
                  <a:pt x="585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989" name="Freeform 45"/>
          <p:cNvSpPr>
            <a:spLocks/>
          </p:cNvSpPr>
          <p:nvPr/>
        </p:nvSpPr>
        <p:spPr bwMode="auto">
          <a:xfrm>
            <a:off x="5422900" y="3251200"/>
            <a:ext cx="3314700" cy="1588"/>
          </a:xfrm>
          <a:custGeom>
            <a:avLst/>
            <a:gdLst>
              <a:gd name="T0" fmla="*/ 0 w 2088"/>
              <a:gd name="T1" fmla="*/ 0 h 1"/>
              <a:gd name="T2" fmla="*/ 2147483647 w 2088"/>
              <a:gd name="T3" fmla="*/ 0 h 1"/>
              <a:gd name="T4" fmla="*/ 0 60000 65536"/>
              <a:gd name="T5" fmla="*/ 0 60000 65536"/>
              <a:gd name="T6" fmla="*/ 0 w 2088"/>
              <a:gd name="T7" fmla="*/ 0 h 1"/>
              <a:gd name="T8" fmla="*/ 2088 w 20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88" h="1">
                <a:moveTo>
                  <a:pt x="0" y="0"/>
                </a:moveTo>
                <a:lnTo>
                  <a:pt x="2088" y="0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34" name="Text Box 46"/>
          <p:cNvSpPr txBox="1">
            <a:spLocks noChangeArrowheads="1"/>
          </p:cNvSpPr>
          <p:nvPr/>
        </p:nvSpPr>
        <p:spPr bwMode="auto">
          <a:xfrm>
            <a:off x="755650" y="2241550"/>
            <a:ext cx="3924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Атмосферное давление </a:t>
            </a:r>
          </a:p>
          <a:p>
            <a:r>
              <a:rPr lang="ru-RU" sz="2400"/>
              <a:t>было выше 745 мм рт. ст. </a:t>
            </a:r>
          </a:p>
          <a:p>
            <a:r>
              <a:rPr lang="ru-RU" sz="2400"/>
              <a:t>с 7 по 19 июля.</a:t>
            </a:r>
          </a:p>
        </p:txBody>
      </p:sp>
      <p:sp>
        <p:nvSpPr>
          <p:cNvPr id="33835" name="Text Box 48"/>
          <p:cNvSpPr txBox="1">
            <a:spLocks noChangeArrowheads="1"/>
          </p:cNvSpPr>
          <p:nvPr/>
        </p:nvSpPr>
        <p:spPr bwMode="auto">
          <a:xfrm>
            <a:off x="755650" y="3716338"/>
            <a:ext cx="38401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Атмосферное давление </a:t>
            </a:r>
          </a:p>
          <a:p>
            <a:r>
              <a:rPr lang="ru-RU" sz="2400"/>
              <a:t>было ниже 745 мм рт. ст. </a:t>
            </a:r>
          </a:p>
          <a:p>
            <a:r>
              <a:rPr lang="ru-RU" sz="2400"/>
              <a:t>с 9 по 15 июля.</a:t>
            </a:r>
          </a:p>
        </p:txBody>
      </p:sp>
      <p:sp>
        <p:nvSpPr>
          <p:cNvPr id="33836" name="Text Box 49"/>
          <p:cNvSpPr txBox="1">
            <a:spLocks noChangeArrowheads="1"/>
          </p:cNvSpPr>
          <p:nvPr/>
        </p:nvSpPr>
        <p:spPr bwMode="auto">
          <a:xfrm>
            <a:off x="755650" y="5343525"/>
            <a:ext cx="3917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Самое высокое давление </a:t>
            </a:r>
          </a:p>
          <a:p>
            <a:r>
              <a:rPr lang="ru-RU" sz="2400"/>
              <a:t>было 7 июля.</a:t>
            </a:r>
          </a:p>
        </p:txBody>
      </p:sp>
      <p:sp>
        <p:nvSpPr>
          <p:cNvPr id="82994" name="AutoShape 50"/>
          <p:cNvSpPr>
            <a:spLocks noChangeArrowheads="1"/>
          </p:cNvSpPr>
          <p:nvPr/>
        </p:nvSpPr>
        <p:spPr bwMode="auto">
          <a:xfrm>
            <a:off x="6804025" y="4292600"/>
            <a:ext cx="1944688" cy="720725"/>
          </a:xfrm>
          <a:prstGeom prst="wedgeEllipseCallout">
            <a:avLst>
              <a:gd name="adj1" fmla="val -170245"/>
              <a:gd name="adj2" fmla="val -62778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33838" name="Номер слайда 4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9E679-1276-4559-9837-632130B80C7F}" type="slidenum">
              <a:rPr lang="ru-RU" smtClean="0"/>
              <a:pPr/>
              <a:t>32</a:t>
            </a:fld>
            <a:endParaRPr lang="ru-RU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9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2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0"/>
                  </p:tgtEl>
                </p:cond>
              </p:nextCondLst>
            </p:seq>
          </p:childTnLst>
        </p:cTn>
      </p:par>
    </p:tnLst>
    <p:bldLst>
      <p:bldP spid="82988" grpId="0" animBg="1"/>
      <p:bldP spid="82989" grpId="0" animBg="1"/>
      <p:bldP spid="8299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233"/>
          <p:cNvSpPr>
            <a:spLocks noChangeShapeType="1"/>
          </p:cNvSpPr>
          <p:nvPr/>
        </p:nvSpPr>
        <p:spPr bwMode="auto">
          <a:xfrm flipV="1">
            <a:off x="5724525" y="1052513"/>
            <a:ext cx="2087563" cy="23764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19" name="Line 206"/>
          <p:cNvSpPr>
            <a:spLocks noChangeShapeType="1"/>
          </p:cNvSpPr>
          <p:nvPr/>
        </p:nvSpPr>
        <p:spPr bwMode="auto">
          <a:xfrm>
            <a:off x="5724525" y="4222750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0" name="Line 207"/>
          <p:cNvSpPr>
            <a:spLocks noChangeShapeType="1"/>
          </p:cNvSpPr>
          <p:nvPr/>
        </p:nvSpPr>
        <p:spPr bwMode="auto">
          <a:xfrm>
            <a:off x="5724525" y="6597650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1" name="Freeform 208"/>
          <p:cNvSpPr>
            <a:spLocks/>
          </p:cNvSpPr>
          <p:nvPr/>
        </p:nvSpPr>
        <p:spPr bwMode="auto">
          <a:xfrm>
            <a:off x="5721350" y="3960813"/>
            <a:ext cx="4763" cy="2636837"/>
          </a:xfrm>
          <a:custGeom>
            <a:avLst/>
            <a:gdLst>
              <a:gd name="T0" fmla="*/ 0 w 3"/>
              <a:gd name="T1" fmla="*/ 0 h 1661"/>
              <a:gd name="T2" fmla="*/ 2147483647 w 3"/>
              <a:gd name="T3" fmla="*/ 2147483647 h 1661"/>
              <a:gd name="T4" fmla="*/ 0 60000 65536"/>
              <a:gd name="T5" fmla="*/ 0 60000 65536"/>
              <a:gd name="T6" fmla="*/ 0 w 3"/>
              <a:gd name="T7" fmla="*/ 0 h 1661"/>
              <a:gd name="T8" fmla="*/ 3 w 3"/>
              <a:gd name="T9" fmla="*/ 1661 h 16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661">
                <a:moveTo>
                  <a:pt x="0" y="0"/>
                </a:moveTo>
                <a:lnTo>
                  <a:pt x="3" y="1661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2" name="Freeform 209"/>
          <p:cNvSpPr>
            <a:spLocks/>
          </p:cNvSpPr>
          <p:nvPr/>
        </p:nvSpPr>
        <p:spPr bwMode="auto">
          <a:xfrm>
            <a:off x="8318500" y="3910013"/>
            <a:ext cx="6350" cy="2687637"/>
          </a:xfrm>
          <a:custGeom>
            <a:avLst/>
            <a:gdLst>
              <a:gd name="T0" fmla="*/ 2147483647 w 4"/>
              <a:gd name="T1" fmla="*/ 0 h 1693"/>
              <a:gd name="T2" fmla="*/ 0 w 4"/>
              <a:gd name="T3" fmla="*/ 2147483647 h 1693"/>
              <a:gd name="T4" fmla="*/ 0 60000 65536"/>
              <a:gd name="T5" fmla="*/ 0 60000 65536"/>
              <a:gd name="T6" fmla="*/ 0 w 4"/>
              <a:gd name="T7" fmla="*/ 0 h 1693"/>
              <a:gd name="T8" fmla="*/ 4 w 4"/>
              <a:gd name="T9" fmla="*/ 1693 h 169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1693">
                <a:moveTo>
                  <a:pt x="4" y="0"/>
                </a:moveTo>
                <a:lnTo>
                  <a:pt x="0" y="1693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3" name="Line 210"/>
          <p:cNvSpPr>
            <a:spLocks noChangeShapeType="1"/>
          </p:cNvSpPr>
          <p:nvPr/>
        </p:nvSpPr>
        <p:spPr bwMode="auto">
          <a:xfrm>
            <a:off x="5724525" y="4486275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4" name="Freeform 211"/>
          <p:cNvSpPr>
            <a:spLocks/>
          </p:cNvSpPr>
          <p:nvPr/>
        </p:nvSpPr>
        <p:spPr bwMode="auto">
          <a:xfrm>
            <a:off x="5975350" y="3960813"/>
            <a:ext cx="11113" cy="2636837"/>
          </a:xfrm>
          <a:custGeom>
            <a:avLst/>
            <a:gdLst>
              <a:gd name="T0" fmla="*/ 0 w 7"/>
              <a:gd name="T1" fmla="*/ 0 h 1661"/>
              <a:gd name="T2" fmla="*/ 2147483647 w 7"/>
              <a:gd name="T3" fmla="*/ 2147483647 h 1661"/>
              <a:gd name="T4" fmla="*/ 0 60000 65536"/>
              <a:gd name="T5" fmla="*/ 0 60000 65536"/>
              <a:gd name="T6" fmla="*/ 0 w 7"/>
              <a:gd name="T7" fmla="*/ 0 h 1661"/>
              <a:gd name="T8" fmla="*/ 7 w 7"/>
              <a:gd name="T9" fmla="*/ 1661 h 16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" h="1661">
                <a:moveTo>
                  <a:pt x="0" y="0"/>
                </a:moveTo>
                <a:lnTo>
                  <a:pt x="7" y="1661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5" name="Freeform 212"/>
          <p:cNvSpPr>
            <a:spLocks/>
          </p:cNvSpPr>
          <p:nvPr/>
        </p:nvSpPr>
        <p:spPr bwMode="auto">
          <a:xfrm>
            <a:off x="6242050" y="3967163"/>
            <a:ext cx="3175" cy="2630487"/>
          </a:xfrm>
          <a:custGeom>
            <a:avLst/>
            <a:gdLst>
              <a:gd name="T0" fmla="*/ 0 w 2"/>
              <a:gd name="T1" fmla="*/ 0 h 1657"/>
              <a:gd name="T2" fmla="*/ 2147483647 w 2"/>
              <a:gd name="T3" fmla="*/ 2147483647 h 1657"/>
              <a:gd name="T4" fmla="*/ 0 60000 65536"/>
              <a:gd name="T5" fmla="*/ 0 60000 65536"/>
              <a:gd name="T6" fmla="*/ 0 w 2"/>
              <a:gd name="T7" fmla="*/ 0 h 1657"/>
              <a:gd name="T8" fmla="*/ 2 w 2"/>
              <a:gd name="T9" fmla="*/ 1657 h 16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1657">
                <a:moveTo>
                  <a:pt x="0" y="0"/>
                </a:moveTo>
                <a:lnTo>
                  <a:pt x="2" y="1657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6" name="Freeform 213"/>
          <p:cNvSpPr>
            <a:spLocks/>
          </p:cNvSpPr>
          <p:nvPr/>
        </p:nvSpPr>
        <p:spPr bwMode="auto">
          <a:xfrm>
            <a:off x="6496050" y="3960813"/>
            <a:ext cx="7938" cy="2636837"/>
          </a:xfrm>
          <a:custGeom>
            <a:avLst/>
            <a:gdLst>
              <a:gd name="T0" fmla="*/ 0 w 5"/>
              <a:gd name="T1" fmla="*/ 0 h 1661"/>
              <a:gd name="T2" fmla="*/ 2147483647 w 5"/>
              <a:gd name="T3" fmla="*/ 2147483647 h 1661"/>
              <a:gd name="T4" fmla="*/ 0 60000 65536"/>
              <a:gd name="T5" fmla="*/ 0 60000 65536"/>
              <a:gd name="T6" fmla="*/ 0 w 5"/>
              <a:gd name="T7" fmla="*/ 0 h 1661"/>
              <a:gd name="T8" fmla="*/ 5 w 5"/>
              <a:gd name="T9" fmla="*/ 1661 h 16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1661">
                <a:moveTo>
                  <a:pt x="0" y="0"/>
                </a:moveTo>
                <a:lnTo>
                  <a:pt x="5" y="1661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7" name="Freeform 214"/>
          <p:cNvSpPr>
            <a:spLocks/>
          </p:cNvSpPr>
          <p:nvPr/>
        </p:nvSpPr>
        <p:spPr bwMode="auto">
          <a:xfrm>
            <a:off x="6756400" y="3954463"/>
            <a:ext cx="6350" cy="2643187"/>
          </a:xfrm>
          <a:custGeom>
            <a:avLst/>
            <a:gdLst>
              <a:gd name="T0" fmla="*/ 0 w 4"/>
              <a:gd name="T1" fmla="*/ 0 h 1665"/>
              <a:gd name="T2" fmla="*/ 2147483647 w 4"/>
              <a:gd name="T3" fmla="*/ 2147483647 h 1665"/>
              <a:gd name="T4" fmla="*/ 0 60000 65536"/>
              <a:gd name="T5" fmla="*/ 0 60000 65536"/>
              <a:gd name="T6" fmla="*/ 0 w 4"/>
              <a:gd name="T7" fmla="*/ 0 h 1665"/>
              <a:gd name="T8" fmla="*/ 4 w 4"/>
              <a:gd name="T9" fmla="*/ 1665 h 16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1665">
                <a:moveTo>
                  <a:pt x="0" y="0"/>
                </a:moveTo>
                <a:lnTo>
                  <a:pt x="4" y="1665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8" name="Freeform 215"/>
          <p:cNvSpPr>
            <a:spLocks/>
          </p:cNvSpPr>
          <p:nvPr/>
        </p:nvSpPr>
        <p:spPr bwMode="auto">
          <a:xfrm>
            <a:off x="7004050" y="3973513"/>
            <a:ext cx="19050" cy="2624137"/>
          </a:xfrm>
          <a:custGeom>
            <a:avLst/>
            <a:gdLst>
              <a:gd name="T0" fmla="*/ 0 w 12"/>
              <a:gd name="T1" fmla="*/ 0 h 1653"/>
              <a:gd name="T2" fmla="*/ 2147483647 w 12"/>
              <a:gd name="T3" fmla="*/ 2147483647 h 1653"/>
              <a:gd name="T4" fmla="*/ 0 60000 65536"/>
              <a:gd name="T5" fmla="*/ 0 60000 65536"/>
              <a:gd name="T6" fmla="*/ 0 w 12"/>
              <a:gd name="T7" fmla="*/ 0 h 1653"/>
              <a:gd name="T8" fmla="*/ 12 w 12"/>
              <a:gd name="T9" fmla="*/ 1653 h 165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" h="1653">
                <a:moveTo>
                  <a:pt x="0" y="0"/>
                </a:moveTo>
                <a:lnTo>
                  <a:pt x="12" y="1653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9" name="Freeform 216"/>
          <p:cNvSpPr>
            <a:spLocks/>
          </p:cNvSpPr>
          <p:nvPr/>
        </p:nvSpPr>
        <p:spPr bwMode="auto">
          <a:xfrm>
            <a:off x="7270750" y="3967163"/>
            <a:ext cx="11113" cy="2630487"/>
          </a:xfrm>
          <a:custGeom>
            <a:avLst/>
            <a:gdLst>
              <a:gd name="T0" fmla="*/ 0 w 7"/>
              <a:gd name="T1" fmla="*/ 0 h 1657"/>
              <a:gd name="T2" fmla="*/ 2147483647 w 7"/>
              <a:gd name="T3" fmla="*/ 2147483647 h 1657"/>
              <a:gd name="T4" fmla="*/ 0 60000 65536"/>
              <a:gd name="T5" fmla="*/ 0 60000 65536"/>
              <a:gd name="T6" fmla="*/ 0 w 7"/>
              <a:gd name="T7" fmla="*/ 0 h 1657"/>
              <a:gd name="T8" fmla="*/ 7 w 7"/>
              <a:gd name="T9" fmla="*/ 1657 h 16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" h="1657">
                <a:moveTo>
                  <a:pt x="0" y="0"/>
                </a:moveTo>
                <a:lnTo>
                  <a:pt x="7" y="1657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0" name="Freeform 217"/>
          <p:cNvSpPr>
            <a:spLocks/>
          </p:cNvSpPr>
          <p:nvPr/>
        </p:nvSpPr>
        <p:spPr bwMode="auto">
          <a:xfrm>
            <a:off x="7537450" y="3941763"/>
            <a:ext cx="4763" cy="2655887"/>
          </a:xfrm>
          <a:custGeom>
            <a:avLst/>
            <a:gdLst>
              <a:gd name="T0" fmla="*/ 0 w 3"/>
              <a:gd name="T1" fmla="*/ 0 h 1673"/>
              <a:gd name="T2" fmla="*/ 2147483647 w 3"/>
              <a:gd name="T3" fmla="*/ 2147483647 h 1673"/>
              <a:gd name="T4" fmla="*/ 0 60000 65536"/>
              <a:gd name="T5" fmla="*/ 0 60000 65536"/>
              <a:gd name="T6" fmla="*/ 0 w 3"/>
              <a:gd name="T7" fmla="*/ 0 h 1673"/>
              <a:gd name="T8" fmla="*/ 3 w 3"/>
              <a:gd name="T9" fmla="*/ 1673 h 16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673">
                <a:moveTo>
                  <a:pt x="0" y="0"/>
                </a:moveTo>
                <a:lnTo>
                  <a:pt x="3" y="1673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1" name="Freeform 218"/>
          <p:cNvSpPr>
            <a:spLocks/>
          </p:cNvSpPr>
          <p:nvPr/>
        </p:nvSpPr>
        <p:spPr bwMode="auto">
          <a:xfrm>
            <a:off x="7791450" y="3941763"/>
            <a:ext cx="7938" cy="2655887"/>
          </a:xfrm>
          <a:custGeom>
            <a:avLst/>
            <a:gdLst>
              <a:gd name="T0" fmla="*/ 0 w 5"/>
              <a:gd name="T1" fmla="*/ 0 h 1673"/>
              <a:gd name="T2" fmla="*/ 2147483647 w 5"/>
              <a:gd name="T3" fmla="*/ 2147483647 h 1673"/>
              <a:gd name="T4" fmla="*/ 0 60000 65536"/>
              <a:gd name="T5" fmla="*/ 0 60000 65536"/>
              <a:gd name="T6" fmla="*/ 0 w 5"/>
              <a:gd name="T7" fmla="*/ 0 h 1673"/>
              <a:gd name="T8" fmla="*/ 5 w 5"/>
              <a:gd name="T9" fmla="*/ 1673 h 16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1673">
                <a:moveTo>
                  <a:pt x="0" y="0"/>
                </a:moveTo>
                <a:lnTo>
                  <a:pt x="5" y="1673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2" name="Freeform 219"/>
          <p:cNvSpPr>
            <a:spLocks/>
          </p:cNvSpPr>
          <p:nvPr/>
        </p:nvSpPr>
        <p:spPr bwMode="auto">
          <a:xfrm>
            <a:off x="8045450" y="3948113"/>
            <a:ext cx="14288" cy="2649537"/>
          </a:xfrm>
          <a:custGeom>
            <a:avLst/>
            <a:gdLst>
              <a:gd name="T0" fmla="*/ 0 w 9"/>
              <a:gd name="T1" fmla="*/ 0 h 1669"/>
              <a:gd name="T2" fmla="*/ 2147483647 w 9"/>
              <a:gd name="T3" fmla="*/ 2147483647 h 1669"/>
              <a:gd name="T4" fmla="*/ 0 60000 65536"/>
              <a:gd name="T5" fmla="*/ 0 60000 65536"/>
              <a:gd name="T6" fmla="*/ 0 w 9"/>
              <a:gd name="T7" fmla="*/ 0 h 1669"/>
              <a:gd name="T8" fmla="*/ 9 w 9"/>
              <a:gd name="T9" fmla="*/ 1669 h 166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669">
                <a:moveTo>
                  <a:pt x="0" y="0"/>
                </a:moveTo>
                <a:lnTo>
                  <a:pt x="9" y="1669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3" name="Line 220"/>
          <p:cNvSpPr>
            <a:spLocks noChangeShapeType="1"/>
          </p:cNvSpPr>
          <p:nvPr/>
        </p:nvSpPr>
        <p:spPr bwMode="auto">
          <a:xfrm>
            <a:off x="5724525" y="4749800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4" name="Line 221"/>
          <p:cNvSpPr>
            <a:spLocks noChangeShapeType="1"/>
          </p:cNvSpPr>
          <p:nvPr/>
        </p:nvSpPr>
        <p:spPr bwMode="auto">
          <a:xfrm>
            <a:off x="5724525" y="5013325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5" name="Line 222"/>
          <p:cNvSpPr>
            <a:spLocks noChangeShapeType="1"/>
          </p:cNvSpPr>
          <p:nvPr/>
        </p:nvSpPr>
        <p:spPr bwMode="auto">
          <a:xfrm>
            <a:off x="5724525" y="5278438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6" name="Line 223"/>
          <p:cNvSpPr>
            <a:spLocks noChangeShapeType="1"/>
          </p:cNvSpPr>
          <p:nvPr/>
        </p:nvSpPr>
        <p:spPr bwMode="auto">
          <a:xfrm>
            <a:off x="5724525" y="5541963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7" name="Line 224"/>
          <p:cNvSpPr>
            <a:spLocks noChangeShapeType="1"/>
          </p:cNvSpPr>
          <p:nvPr/>
        </p:nvSpPr>
        <p:spPr bwMode="auto">
          <a:xfrm>
            <a:off x="5724525" y="5807075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8" name="Line 225"/>
          <p:cNvSpPr>
            <a:spLocks noChangeShapeType="1"/>
          </p:cNvSpPr>
          <p:nvPr/>
        </p:nvSpPr>
        <p:spPr bwMode="auto">
          <a:xfrm>
            <a:off x="5724525" y="6070600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9" name="Line 226"/>
          <p:cNvSpPr>
            <a:spLocks noChangeShapeType="1"/>
          </p:cNvSpPr>
          <p:nvPr/>
        </p:nvSpPr>
        <p:spPr bwMode="auto">
          <a:xfrm>
            <a:off x="5724525" y="6334125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40" name="Freeform 227"/>
          <p:cNvSpPr>
            <a:spLocks/>
          </p:cNvSpPr>
          <p:nvPr/>
        </p:nvSpPr>
        <p:spPr bwMode="auto">
          <a:xfrm>
            <a:off x="5724525" y="6584950"/>
            <a:ext cx="2603500" cy="12700"/>
          </a:xfrm>
          <a:custGeom>
            <a:avLst/>
            <a:gdLst>
              <a:gd name="T0" fmla="*/ 0 w 1640"/>
              <a:gd name="T1" fmla="*/ 2147483647 h 8"/>
              <a:gd name="T2" fmla="*/ 2147483647 w 1640"/>
              <a:gd name="T3" fmla="*/ 0 h 8"/>
              <a:gd name="T4" fmla="*/ 0 60000 65536"/>
              <a:gd name="T5" fmla="*/ 0 60000 65536"/>
              <a:gd name="T6" fmla="*/ 0 w 1640"/>
              <a:gd name="T7" fmla="*/ 0 h 8"/>
              <a:gd name="T8" fmla="*/ 1640 w 1640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0" h="8">
                <a:moveTo>
                  <a:pt x="0" y="8"/>
                </a:moveTo>
                <a:lnTo>
                  <a:pt x="164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41" name="Freeform 228"/>
          <p:cNvSpPr>
            <a:spLocks/>
          </p:cNvSpPr>
          <p:nvPr/>
        </p:nvSpPr>
        <p:spPr bwMode="auto">
          <a:xfrm>
            <a:off x="5724525" y="3862388"/>
            <a:ext cx="4763" cy="2727325"/>
          </a:xfrm>
          <a:custGeom>
            <a:avLst/>
            <a:gdLst>
              <a:gd name="T0" fmla="*/ 2147483647 w 3"/>
              <a:gd name="T1" fmla="*/ 2147483647 h 1718"/>
              <a:gd name="T2" fmla="*/ 0 w 3"/>
              <a:gd name="T3" fmla="*/ 0 h 1718"/>
              <a:gd name="T4" fmla="*/ 0 60000 65536"/>
              <a:gd name="T5" fmla="*/ 0 60000 65536"/>
              <a:gd name="T6" fmla="*/ 0 w 3"/>
              <a:gd name="T7" fmla="*/ 0 h 1718"/>
              <a:gd name="T8" fmla="*/ 3 w 3"/>
              <a:gd name="T9" fmla="*/ 1718 h 171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718">
                <a:moveTo>
                  <a:pt x="3" y="171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42" name="Text Box 229"/>
          <p:cNvSpPr txBox="1">
            <a:spLocks noChangeArrowheads="1"/>
          </p:cNvSpPr>
          <p:nvPr/>
        </p:nvSpPr>
        <p:spPr bwMode="auto">
          <a:xfrm>
            <a:off x="5508625" y="6526213"/>
            <a:ext cx="292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0   1  2  3  4  5  6  7  8   9  </a:t>
            </a:r>
            <a:r>
              <a:rPr lang="en-US" sz="1800" b="1">
                <a:solidFill>
                  <a:srgbClr val="0000FF"/>
                </a:solidFill>
              </a:rPr>
              <a:t>t</a:t>
            </a:r>
            <a:endParaRPr lang="ru-RU" sz="1800" b="1">
              <a:solidFill>
                <a:srgbClr val="0000FF"/>
              </a:solidFill>
            </a:endParaRPr>
          </a:p>
        </p:txBody>
      </p:sp>
      <p:sp>
        <p:nvSpPr>
          <p:cNvPr id="34843" name="Freeform 230"/>
          <p:cNvSpPr>
            <a:spLocks/>
          </p:cNvSpPr>
          <p:nvPr/>
        </p:nvSpPr>
        <p:spPr bwMode="auto">
          <a:xfrm>
            <a:off x="5695950" y="3954463"/>
            <a:ext cx="2635250" cy="6350"/>
          </a:xfrm>
          <a:custGeom>
            <a:avLst/>
            <a:gdLst>
              <a:gd name="T0" fmla="*/ 0 w 1660"/>
              <a:gd name="T1" fmla="*/ 2147483647 h 4"/>
              <a:gd name="T2" fmla="*/ 2147483647 w 1660"/>
              <a:gd name="T3" fmla="*/ 0 h 4"/>
              <a:gd name="T4" fmla="*/ 0 60000 65536"/>
              <a:gd name="T5" fmla="*/ 0 60000 65536"/>
              <a:gd name="T6" fmla="*/ 0 w 1660"/>
              <a:gd name="T7" fmla="*/ 0 h 4"/>
              <a:gd name="T8" fmla="*/ 1660 w 166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60" h="4">
                <a:moveTo>
                  <a:pt x="0" y="4"/>
                </a:moveTo>
                <a:lnTo>
                  <a:pt x="1660" y="0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44" name="Text Box 231"/>
          <p:cNvSpPr txBox="1">
            <a:spLocks noChangeArrowheads="1"/>
          </p:cNvSpPr>
          <p:nvPr/>
        </p:nvSpPr>
        <p:spPr bwMode="auto">
          <a:xfrm>
            <a:off x="5364163" y="3789363"/>
            <a:ext cx="4254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S</a:t>
            </a:r>
          </a:p>
          <a:p>
            <a:r>
              <a:rPr lang="en-US" sz="1700" b="1"/>
              <a:t>90</a:t>
            </a:r>
          </a:p>
          <a:p>
            <a:r>
              <a:rPr lang="en-US" sz="1700" b="1"/>
              <a:t>80</a:t>
            </a:r>
          </a:p>
          <a:p>
            <a:r>
              <a:rPr lang="en-US" sz="1700" b="1"/>
              <a:t>70</a:t>
            </a:r>
          </a:p>
          <a:p>
            <a:r>
              <a:rPr lang="en-US" sz="1700" b="1"/>
              <a:t>60</a:t>
            </a:r>
          </a:p>
          <a:p>
            <a:r>
              <a:rPr lang="en-US" sz="1700" b="1"/>
              <a:t>50</a:t>
            </a:r>
          </a:p>
          <a:p>
            <a:r>
              <a:rPr lang="en-US" sz="1700" b="1"/>
              <a:t>40</a:t>
            </a:r>
          </a:p>
          <a:p>
            <a:r>
              <a:rPr lang="en-US" sz="1700" b="1"/>
              <a:t>30</a:t>
            </a:r>
          </a:p>
          <a:p>
            <a:r>
              <a:rPr lang="en-US" sz="1700" b="1"/>
              <a:t>20</a:t>
            </a:r>
          </a:p>
          <a:p>
            <a:r>
              <a:rPr lang="en-US" sz="1700" b="1"/>
              <a:t>10</a:t>
            </a:r>
            <a:endParaRPr lang="ru-RU" sz="1700" b="1"/>
          </a:p>
        </p:txBody>
      </p:sp>
      <p:sp>
        <p:nvSpPr>
          <p:cNvPr id="34845" name="Text Box 100"/>
          <p:cNvSpPr txBox="1">
            <a:spLocks noChangeArrowheads="1"/>
          </p:cNvSpPr>
          <p:nvPr/>
        </p:nvSpPr>
        <p:spPr bwMode="auto">
          <a:xfrm>
            <a:off x="827088" y="115888"/>
            <a:ext cx="6600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Велосипедист ехал первые 3 часа со скоростью 15км/ч,</a:t>
            </a:r>
          </a:p>
          <a:p>
            <a:r>
              <a:rPr lang="ru-RU" sz="1800" b="1"/>
              <a:t>А следующие три часа – со скоростью 10км/ч. </a:t>
            </a:r>
          </a:p>
        </p:txBody>
      </p:sp>
      <p:sp>
        <p:nvSpPr>
          <p:cNvPr id="34846" name="AutoShape 10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04025" y="3933825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4</a:t>
            </a:r>
          </a:p>
        </p:txBody>
      </p:sp>
      <p:sp>
        <p:nvSpPr>
          <p:cNvPr id="59503" name="AutoShape 111"/>
          <p:cNvSpPr>
            <a:spLocks noChangeArrowheads="1"/>
          </p:cNvSpPr>
          <p:nvPr/>
        </p:nvSpPr>
        <p:spPr bwMode="auto">
          <a:xfrm>
            <a:off x="0" y="5661025"/>
            <a:ext cx="1800225" cy="576263"/>
          </a:xfrm>
          <a:prstGeom prst="wedgeEllipseCallout">
            <a:avLst>
              <a:gd name="adj1" fmla="val 130833"/>
              <a:gd name="adj2" fmla="val -204088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 </a:t>
            </a:r>
          </a:p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34848" name="Text Box 143"/>
          <p:cNvSpPr txBox="1">
            <a:spLocks noChangeArrowheads="1"/>
          </p:cNvSpPr>
          <p:nvPr/>
        </p:nvSpPr>
        <p:spPr bwMode="auto">
          <a:xfrm>
            <a:off x="34925" y="836613"/>
            <a:ext cx="2089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/>
              <a:t>Какой график </a:t>
            </a:r>
          </a:p>
          <a:p>
            <a:r>
              <a:rPr lang="ru-RU" sz="1800" b="1"/>
              <a:t>соответствует </a:t>
            </a:r>
          </a:p>
          <a:p>
            <a:r>
              <a:rPr lang="ru-RU" sz="1800" b="1"/>
              <a:t>этим условиям?</a:t>
            </a:r>
          </a:p>
        </p:txBody>
      </p:sp>
      <p:sp>
        <p:nvSpPr>
          <p:cNvPr id="34849" name="Line 77"/>
          <p:cNvSpPr>
            <a:spLocks noChangeShapeType="1"/>
          </p:cNvSpPr>
          <p:nvPr/>
        </p:nvSpPr>
        <p:spPr bwMode="auto">
          <a:xfrm>
            <a:off x="2339975" y="1125538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50" name="Line 78"/>
          <p:cNvSpPr>
            <a:spLocks noChangeShapeType="1"/>
          </p:cNvSpPr>
          <p:nvPr/>
        </p:nvSpPr>
        <p:spPr bwMode="auto">
          <a:xfrm>
            <a:off x="2339975" y="3500438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51" name="Freeform 79"/>
          <p:cNvSpPr>
            <a:spLocks/>
          </p:cNvSpPr>
          <p:nvPr/>
        </p:nvSpPr>
        <p:spPr bwMode="auto">
          <a:xfrm>
            <a:off x="2336800" y="863600"/>
            <a:ext cx="4763" cy="2636838"/>
          </a:xfrm>
          <a:custGeom>
            <a:avLst/>
            <a:gdLst>
              <a:gd name="T0" fmla="*/ 0 w 3"/>
              <a:gd name="T1" fmla="*/ 0 h 1661"/>
              <a:gd name="T2" fmla="*/ 2147483647 w 3"/>
              <a:gd name="T3" fmla="*/ 2147483647 h 1661"/>
              <a:gd name="T4" fmla="*/ 0 60000 65536"/>
              <a:gd name="T5" fmla="*/ 0 60000 65536"/>
              <a:gd name="T6" fmla="*/ 0 w 3"/>
              <a:gd name="T7" fmla="*/ 0 h 1661"/>
              <a:gd name="T8" fmla="*/ 3 w 3"/>
              <a:gd name="T9" fmla="*/ 1661 h 16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661">
                <a:moveTo>
                  <a:pt x="0" y="0"/>
                </a:moveTo>
                <a:lnTo>
                  <a:pt x="3" y="1661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52" name="Freeform 80"/>
          <p:cNvSpPr>
            <a:spLocks/>
          </p:cNvSpPr>
          <p:nvPr/>
        </p:nvSpPr>
        <p:spPr bwMode="auto">
          <a:xfrm>
            <a:off x="4933950" y="812800"/>
            <a:ext cx="6350" cy="2687638"/>
          </a:xfrm>
          <a:custGeom>
            <a:avLst/>
            <a:gdLst>
              <a:gd name="T0" fmla="*/ 2147483647 w 4"/>
              <a:gd name="T1" fmla="*/ 0 h 1693"/>
              <a:gd name="T2" fmla="*/ 0 w 4"/>
              <a:gd name="T3" fmla="*/ 2147483647 h 1693"/>
              <a:gd name="T4" fmla="*/ 0 60000 65536"/>
              <a:gd name="T5" fmla="*/ 0 60000 65536"/>
              <a:gd name="T6" fmla="*/ 0 w 4"/>
              <a:gd name="T7" fmla="*/ 0 h 1693"/>
              <a:gd name="T8" fmla="*/ 4 w 4"/>
              <a:gd name="T9" fmla="*/ 1693 h 169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1693">
                <a:moveTo>
                  <a:pt x="4" y="0"/>
                </a:moveTo>
                <a:lnTo>
                  <a:pt x="0" y="1693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53" name="Line 81"/>
          <p:cNvSpPr>
            <a:spLocks noChangeShapeType="1"/>
          </p:cNvSpPr>
          <p:nvPr/>
        </p:nvSpPr>
        <p:spPr bwMode="auto">
          <a:xfrm>
            <a:off x="2339975" y="1389063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54" name="Freeform 82"/>
          <p:cNvSpPr>
            <a:spLocks/>
          </p:cNvSpPr>
          <p:nvPr/>
        </p:nvSpPr>
        <p:spPr bwMode="auto">
          <a:xfrm>
            <a:off x="2590800" y="863600"/>
            <a:ext cx="11113" cy="2636838"/>
          </a:xfrm>
          <a:custGeom>
            <a:avLst/>
            <a:gdLst>
              <a:gd name="T0" fmla="*/ 0 w 7"/>
              <a:gd name="T1" fmla="*/ 0 h 1661"/>
              <a:gd name="T2" fmla="*/ 2147483647 w 7"/>
              <a:gd name="T3" fmla="*/ 2147483647 h 1661"/>
              <a:gd name="T4" fmla="*/ 0 60000 65536"/>
              <a:gd name="T5" fmla="*/ 0 60000 65536"/>
              <a:gd name="T6" fmla="*/ 0 w 7"/>
              <a:gd name="T7" fmla="*/ 0 h 1661"/>
              <a:gd name="T8" fmla="*/ 7 w 7"/>
              <a:gd name="T9" fmla="*/ 1661 h 16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" h="1661">
                <a:moveTo>
                  <a:pt x="0" y="0"/>
                </a:moveTo>
                <a:lnTo>
                  <a:pt x="7" y="1661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55" name="Freeform 83"/>
          <p:cNvSpPr>
            <a:spLocks/>
          </p:cNvSpPr>
          <p:nvPr/>
        </p:nvSpPr>
        <p:spPr bwMode="auto">
          <a:xfrm>
            <a:off x="2857500" y="869950"/>
            <a:ext cx="3175" cy="2630488"/>
          </a:xfrm>
          <a:custGeom>
            <a:avLst/>
            <a:gdLst>
              <a:gd name="T0" fmla="*/ 0 w 2"/>
              <a:gd name="T1" fmla="*/ 0 h 1657"/>
              <a:gd name="T2" fmla="*/ 2147483647 w 2"/>
              <a:gd name="T3" fmla="*/ 2147483647 h 1657"/>
              <a:gd name="T4" fmla="*/ 0 60000 65536"/>
              <a:gd name="T5" fmla="*/ 0 60000 65536"/>
              <a:gd name="T6" fmla="*/ 0 w 2"/>
              <a:gd name="T7" fmla="*/ 0 h 1657"/>
              <a:gd name="T8" fmla="*/ 2 w 2"/>
              <a:gd name="T9" fmla="*/ 1657 h 16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1657">
                <a:moveTo>
                  <a:pt x="0" y="0"/>
                </a:moveTo>
                <a:lnTo>
                  <a:pt x="2" y="1657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56" name="Freeform 84"/>
          <p:cNvSpPr>
            <a:spLocks/>
          </p:cNvSpPr>
          <p:nvPr/>
        </p:nvSpPr>
        <p:spPr bwMode="auto">
          <a:xfrm>
            <a:off x="3111500" y="863600"/>
            <a:ext cx="7938" cy="2636838"/>
          </a:xfrm>
          <a:custGeom>
            <a:avLst/>
            <a:gdLst>
              <a:gd name="T0" fmla="*/ 0 w 5"/>
              <a:gd name="T1" fmla="*/ 0 h 1661"/>
              <a:gd name="T2" fmla="*/ 2147483647 w 5"/>
              <a:gd name="T3" fmla="*/ 2147483647 h 1661"/>
              <a:gd name="T4" fmla="*/ 0 60000 65536"/>
              <a:gd name="T5" fmla="*/ 0 60000 65536"/>
              <a:gd name="T6" fmla="*/ 0 w 5"/>
              <a:gd name="T7" fmla="*/ 0 h 1661"/>
              <a:gd name="T8" fmla="*/ 5 w 5"/>
              <a:gd name="T9" fmla="*/ 1661 h 16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1661">
                <a:moveTo>
                  <a:pt x="0" y="0"/>
                </a:moveTo>
                <a:lnTo>
                  <a:pt x="5" y="1661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57" name="Freeform 85"/>
          <p:cNvSpPr>
            <a:spLocks/>
          </p:cNvSpPr>
          <p:nvPr/>
        </p:nvSpPr>
        <p:spPr bwMode="auto">
          <a:xfrm>
            <a:off x="3371850" y="857250"/>
            <a:ext cx="6350" cy="2643188"/>
          </a:xfrm>
          <a:custGeom>
            <a:avLst/>
            <a:gdLst>
              <a:gd name="T0" fmla="*/ 0 w 4"/>
              <a:gd name="T1" fmla="*/ 0 h 1665"/>
              <a:gd name="T2" fmla="*/ 2147483647 w 4"/>
              <a:gd name="T3" fmla="*/ 2147483647 h 1665"/>
              <a:gd name="T4" fmla="*/ 0 60000 65536"/>
              <a:gd name="T5" fmla="*/ 0 60000 65536"/>
              <a:gd name="T6" fmla="*/ 0 w 4"/>
              <a:gd name="T7" fmla="*/ 0 h 1665"/>
              <a:gd name="T8" fmla="*/ 4 w 4"/>
              <a:gd name="T9" fmla="*/ 1665 h 16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1665">
                <a:moveTo>
                  <a:pt x="0" y="0"/>
                </a:moveTo>
                <a:lnTo>
                  <a:pt x="4" y="1665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58" name="Freeform 86"/>
          <p:cNvSpPr>
            <a:spLocks/>
          </p:cNvSpPr>
          <p:nvPr/>
        </p:nvSpPr>
        <p:spPr bwMode="auto">
          <a:xfrm>
            <a:off x="3619500" y="876300"/>
            <a:ext cx="19050" cy="2624138"/>
          </a:xfrm>
          <a:custGeom>
            <a:avLst/>
            <a:gdLst>
              <a:gd name="T0" fmla="*/ 0 w 12"/>
              <a:gd name="T1" fmla="*/ 0 h 1653"/>
              <a:gd name="T2" fmla="*/ 2147483647 w 12"/>
              <a:gd name="T3" fmla="*/ 2147483647 h 1653"/>
              <a:gd name="T4" fmla="*/ 0 60000 65536"/>
              <a:gd name="T5" fmla="*/ 0 60000 65536"/>
              <a:gd name="T6" fmla="*/ 0 w 12"/>
              <a:gd name="T7" fmla="*/ 0 h 1653"/>
              <a:gd name="T8" fmla="*/ 12 w 12"/>
              <a:gd name="T9" fmla="*/ 1653 h 165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" h="1653">
                <a:moveTo>
                  <a:pt x="0" y="0"/>
                </a:moveTo>
                <a:lnTo>
                  <a:pt x="12" y="1653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59" name="Freeform 87"/>
          <p:cNvSpPr>
            <a:spLocks/>
          </p:cNvSpPr>
          <p:nvPr/>
        </p:nvSpPr>
        <p:spPr bwMode="auto">
          <a:xfrm>
            <a:off x="3886200" y="869950"/>
            <a:ext cx="11113" cy="2630488"/>
          </a:xfrm>
          <a:custGeom>
            <a:avLst/>
            <a:gdLst>
              <a:gd name="T0" fmla="*/ 0 w 7"/>
              <a:gd name="T1" fmla="*/ 0 h 1657"/>
              <a:gd name="T2" fmla="*/ 2147483647 w 7"/>
              <a:gd name="T3" fmla="*/ 2147483647 h 1657"/>
              <a:gd name="T4" fmla="*/ 0 60000 65536"/>
              <a:gd name="T5" fmla="*/ 0 60000 65536"/>
              <a:gd name="T6" fmla="*/ 0 w 7"/>
              <a:gd name="T7" fmla="*/ 0 h 1657"/>
              <a:gd name="T8" fmla="*/ 7 w 7"/>
              <a:gd name="T9" fmla="*/ 1657 h 16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" h="1657">
                <a:moveTo>
                  <a:pt x="0" y="0"/>
                </a:moveTo>
                <a:lnTo>
                  <a:pt x="7" y="1657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0" name="Freeform 88"/>
          <p:cNvSpPr>
            <a:spLocks/>
          </p:cNvSpPr>
          <p:nvPr/>
        </p:nvSpPr>
        <p:spPr bwMode="auto">
          <a:xfrm>
            <a:off x="4152900" y="844550"/>
            <a:ext cx="4763" cy="2655888"/>
          </a:xfrm>
          <a:custGeom>
            <a:avLst/>
            <a:gdLst>
              <a:gd name="T0" fmla="*/ 0 w 3"/>
              <a:gd name="T1" fmla="*/ 0 h 1673"/>
              <a:gd name="T2" fmla="*/ 2147483647 w 3"/>
              <a:gd name="T3" fmla="*/ 2147483647 h 1673"/>
              <a:gd name="T4" fmla="*/ 0 60000 65536"/>
              <a:gd name="T5" fmla="*/ 0 60000 65536"/>
              <a:gd name="T6" fmla="*/ 0 w 3"/>
              <a:gd name="T7" fmla="*/ 0 h 1673"/>
              <a:gd name="T8" fmla="*/ 3 w 3"/>
              <a:gd name="T9" fmla="*/ 1673 h 16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673">
                <a:moveTo>
                  <a:pt x="0" y="0"/>
                </a:moveTo>
                <a:lnTo>
                  <a:pt x="3" y="1673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1" name="Freeform 89"/>
          <p:cNvSpPr>
            <a:spLocks/>
          </p:cNvSpPr>
          <p:nvPr/>
        </p:nvSpPr>
        <p:spPr bwMode="auto">
          <a:xfrm>
            <a:off x="4406900" y="844550"/>
            <a:ext cx="7938" cy="2655888"/>
          </a:xfrm>
          <a:custGeom>
            <a:avLst/>
            <a:gdLst>
              <a:gd name="T0" fmla="*/ 0 w 5"/>
              <a:gd name="T1" fmla="*/ 0 h 1673"/>
              <a:gd name="T2" fmla="*/ 2147483647 w 5"/>
              <a:gd name="T3" fmla="*/ 2147483647 h 1673"/>
              <a:gd name="T4" fmla="*/ 0 60000 65536"/>
              <a:gd name="T5" fmla="*/ 0 60000 65536"/>
              <a:gd name="T6" fmla="*/ 0 w 5"/>
              <a:gd name="T7" fmla="*/ 0 h 1673"/>
              <a:gd name="T8" fmla="*/ 5 w 5"/>
              <a:gd name="T9" fmla="*/ 1673 h 16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1673">
                <a:moveTo>
                  <a:pt x="0" y="0"/>
                </a:moveTo>
                <a:lnTo>
                  <a:pt x="5" y="1673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2" name="Freeform 90"/>
          <p:cNvSpPr>
            <a:spLocks/>
          </p:cNvSpPr>
          <p:nvPr/>
        </p:nvSpPr>
        <p:spPr bwMode="auto">
          <a:xfrm>
            <a:off x="4660900" y="850900"/>
            <a:ext cx="14288" cy="2649538"/>
          </a:xfrm>
          <a:custGeom>
            <a:avLst/>
            <a:gdLst>
              <a:gd name="T0" fmla="*/ 0 w 9"/>
              <a:gd name="T1" fmla="*/ 0 h 1669"/>
              <a:gd name="T2" fmla="*/ 2147483647 w 9"/>
              <a:gd name="T3" fmla="*/ 2147483647 h 1669"/>
              <a:gd name="T4" fmla="*/ 0 60000 65536"/>
              <a:gd name="T5" fmla="*/ 0 60000 65536"/>
              <a:gd name="T6" fmla="*/ 0 w 9"/>
              <a:gd name="T7" fmla="*/ 0 h 1669"/>
              <a:gd name="T8" fmla="*/ 9 w 9"/>
              <a:gd name="T9" fmla="*/ 1669 h 166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669">
                <a:moveTo>
                  <a:pt x="0" y="0"/>
                </a:moveTo>
                <a:lnTo>
                  <a:pt x="9" y="1669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3" name="Line 91"/>
          <p:cNvSpPr>
            <a:spLocks noChangeShapeType="1"/>
          </p:cNvSpPr>
          <p:nvPr/>
        </p:nvSpPr>
        <p:spPr bwMode="auto">
          <a:xfrm>
            <a:off x="2339975" y="1652588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4" name="Line 92"/>
          <p:cNvSpPr>
            <a:spLocks noChangeShapeType="1"/>
          </p:cNvSpPr>
          <p:nvPr/>
        </p:nvSpPr>
        <p:spPr bwMode="auto">
          <a:xfrm>
            <a:off x="2339975" y="1916113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5" name="Line 93"/>
          <p:cNvSpPr>
            <a:spLocks noChangeShapeType="1"/>
          </p:cNvSpPr>
          <p:nvPr/>
        </p:nvSpPr>
        <p:spPr bwMode="auto">
          <a:xfrm>
            <a:off x="2339975" y="2181225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6" name="Line 94"/>
          <p:cNvSpPr>
            <a:spLocks noChangeShapeType="1"/>
          </p:cNvSpPr>
          <p:nvPr/>
        </p:nvSpPr>
        <p:spPr bwMode="auto">
          <a:xfrm>
            <a:off x="2339975" y="2444750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7" name="Line 95"/>
          <p:cNvSpPr>
            <a:spLocks noChangeShapeType="1"/>
          </p:cNvSpPr>
          <p:nvPr/>
        </p:nvSpPr>
        <p:spPr bwMode="auto">
          <a:xfrm>
            <a:off x="2339975" y="2709863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8" name="Line 96"/>
          <p:cNvSpPr>
            <a:spLocks noChangeShapeType="1"/>
          </p:cNvSpPr>
          <p:nvPr/>
        </p:nvSpPr>
        <p:spPr bwMode="auto">
          <a:xfrm>
            <a:off x="2339975" y="2973388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9" name="Line 97"/>
          <p:cNvSpPr>
            <a:spLocks noChangeShapeType="1"/>
          </p:cNvSpPr>
          <p:nvPr/>
        </p:nvSpPr>
        <p:spPr bwMode="auto">
          <a:xfrm>
            <a:off x="2339975" y="3236913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70" name="Freeform 98"/>
          <p:cNvSpPr>
            <a:spLocks/>
          </p:cNvSpPr>
          <p:nvPr/>
        </p:nvSpPr>
        <p:spPr bwMode="auto">
          <a:xfrm>
            <a:off x="2339975" y="3487738"/>
            <a:ext cx="2603500" cy="12700"/>
          </a:xfrm>
          <a:custGeom>
            <a:avLst/>
            <a:gdLst>
              <a:gd name="T0" fmla="*/ 0 w 1640"/>
              <a:gd name="T1" fmla="*/ 2147483647 h 8"/>
              <a:gd name="T2" fmla="*/ 2147483647 w 1640"/>
              <a:gd name="T3" fmla="*/ 0 h 8"/>
              <a:gd name="T4" fmla="*/ 0 60000 65536"/>
              <a:gd name="T5" fmla="*/ 0 60000 65536"/>
              <a:gd name="T6" fmla="*/ 0 w 1640"/>
              <a:gd name="T7" fmla="*/ 0 h 8"/>
              <a:gd name="T8" fmla="*/ 1640 w 1640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0" h="8">
                <a:moveTo>
                  <a:pt x="0" y="8"/>
                </a:moveTo>
                <a:lnTo>
                  <a:pt x="164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71" name="Freeform 99"/>
          <p:cNvSpPr>
            <a:spLocks/>
          </p:cNvSpPr>
          <p:nvPr/>
        </p:nvSpPr>
        <p:spPr bwMode="auto">
          <a:xfrm>
            <a:off x="2339975" y="765175"/>
            <a:ext cx="4763" cy="2727325"/>
          </a:xfrm>
          <a:custGeom>
            <a:avLst/>
            <a:gdLst>
              <a:gd name="T0" fmla="*/ 2147483647 w 3"/>
              <a:gd name="T1" fmla="*/ 2147483647 h 1718"/>
              <a:gd name="T2" fmla="*/ 0 w 3"/>
              <a:gd name="T3" fmla="*/ 0 h 1718"/>
              <a:gd name="T4" fmla="*/ 0 60000 65536"/>
              <a:gd name="T5" fmla="*/ 0 60000 65536"/>
              <a:gd name="T6" fmla="*/ 0 w 3"/>
              <a:gd name="T7" fmla="*/ 0 h 1718"/>
              <a:gd name="T8" fmla="*/ 3 w 3"/>
              <a:gd name="T9" fmla="*/ 1718 h 171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718">
                <a:moveTo>
                  <a:pt x="3" y="171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72" name="Text Box 125"/>
          <p:cNvSpPr txBox="1">
            <a:spLocks noChangeArrowheads="1"/>
          </p:cNvSpPr>
          <p:nvPr/>
        </p:nvSpPr>
        <p:spPr bwMode="auto">
          <a:xfrm>
            <a:off x="2124075" y="3429000"/>
            <a:ext cx="292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0   1  2  3  4  5  6  7  8   9  </a:t>
            </a:r>
            <a:r>
              <a:rPr lang="en-US" sz="1800" b="1">
                <a:solidFill>
                  <a:srgbClr val="0000FF"/>
                </a:solidFill>
              </a:rPr>
              <a:t>t</a:t>
            </a:r>
            <a:endParaRPr lang="ru-RU" sz="1800" b="1">
              <a:solidFill>
                <a:srgbClr val="0000FF"/>
              </a:solidFill>
            </a:endParaRPr>
          </a:p>
        </p:txBody>
      </p:sp>
      <p:sp>
        <p:nvSpPr>
          <p:cNvPr id="34873" name="Freeform 141"/>
          <p:cNvSpPr>
            <a:spLocks/>
          </p:cNvSpPr>
          <p:nvPr/>
        </p:nvSpPr>
        <p:spPr bwMode="auto">
          <a:xfrm>
            <a:off x="2311400" y="857250"/>
            <a:ext cx="2635250" cy="6350"/>
          </a:xfrm>
          <a:custGeom>
            <a:avLst/>
            <a:gdLst>
              <a:gd name="T0" fmla="*/ 0 w 1660"/>
              <a:gd name="T1" fmla="*/ 2147483647 h 4"/>
              <a:gd name="T2" fmla="*/ 2147483647 w 1660"/>
              <a:gd name="T3" fmla="*/ 0 h 4"/>
              <a:gd name="T4" fmla="*/ 0 60000 65536"/>
              <a:gd name="T5" fmla="*/ 0 60000 65536"/>
              <a:gd name="T6" fmla="*/ 0 w 1660"/>
              <a:gd name="T7" fmla="*/ 0 h 4"/>
              <a:gd name="T8" fmla="*/ 1660 w 166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60" h="4">
                <a:moveTo>
                  <a:pt x="0" y="4"/>
                </a:moveTo>
                <a:lnTo>
                  <a:pt x="1660" y="0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74" name="Text Box 144"/>
          <p:cNvSpPr txBox="1">
            <a:spLocks noChangeArrowheads="1"/>
          </p:cNvSpPr>
          <p:nvPr/>
        </p:nvSpPr>
        <p:spPr bwMode="auto">
          <a:xfrm>
            <a:off x="1979613" y="692150"/>
            <a:ext cx="4254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S</a:t>
            </a:r>
          </a:p>
          <a:p>
            <a:r>
              <a:rPr lang="en-US" sz="1700" b="1"/>
              <a:t>90</a:t>
            </a:r>
          </a:p>
          <a:p>
            <a:r>
              <a:rPr lang="en-US" sz="1700" b="1"/>
              <a:t>80</a:t>
            </a:r>
          </a:p>
          <a:p>
            <a:r>
              <a:rPr lang="en-US" sz="1700" b="1"/>
              <a:t>70</a:t>
            </a:r>
          </a:p>
          <a:p>
            <a:r>
              <a:rPr lang="en-US" sz="1700" b="1"/>
              <a:t>60</a:t>
            </a:r>
          </a:p>
          <a:p>
            <a:r>
              <a:rPr lang="en-US" sz="1700" b="1"/>
              <a:t>50</a:t>
            </a:r>
          </a:p>
          <a:p>
            <a:r>
              <a:rPr lang="en-US" sz="1700" b="1"/>
              <a:t>40</a:t>
            </a:r>
          </a:p>
          <a:p>
            <a:r>
              <a:rPr lang="en-US" sz="1700" b="1"/>
              <a:t>30</a:t>
            </a:r>
          </a:p>
          <a:p>
            <a:r>
              <a:rPr lang="en-US" sz="1700" b="1"/>
              <a:t>20</a:t>
            </a:r>
          </a:p>
          <a:p>
            <a:r>
              <a:rPr lang="en-US" sz="1700" b="1"/>
              <a:t>10</a:t>
            </a:r>
            <a:endParaRPr lang="ru-RU" sz="1700" b="1"/>
          </a:p>
        </p:txBody>
      </p:sp>
      <p:sp>
        <p:nvSpPr>
          <p:cNvPr id="34875" name="Freeform 145"/>
          <p:cNvSpPr>
            <a:spLocks/>
          </p:cNvSpPr>
          <p:nvPr/>
        </p:nvSpPr>
        <p:spPr bwMode="auto">
          <a:xfrm>
            <a:off x="2349500" y="3079750"/>
            <a:ext cx="1574800" cy="133350"/>
          </a:xfrm>
          <a:custGeom>
            <a:avLst/>
            <a:gdLst>
              <a:gd name="T0" fmla="*/ 0 w 992"/>
              <a:gd name="T1" fmla="*/ 2147483647 h 84"/>
              <a:gd name="T2" fmla="*/ 2147483647 w 992"/>
              <a:gd name="T3" fmla="*/ 2147483647 h 84"/>
              <a:gd name="T4" fmla="*/ 2147483647 w 992"/>
              <a:gd name="T5" fmla="*/ 2147483647 h 84"/>
              <a:gd name="T6" fmla="*/ 2147483647 w 992"/>
              <a:gd name="T7" fmla="*/ 2147483647 h 84"/>
              <a:gd name="T8" fmla="*/ 0 60000 65536"/>
              <a:gd name="T9" fmla="*/ 0 60000 65536"/>
              <a:gd name="T10" fmla="*/ 0 60000 65536"/>
              <a:gd name="T11" fmla="*/ 0 60000 65536"/>
              <a:gd name="T12" fmla="*/ 0 w 992"/>
              <a:gd name="T13" fmla="*/ 0 h 84"/>
              <a:gd name="T14" fmla="*/ 992 w 992"/>
              <a:gd name="T15" fmla="*/ 84 h 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2" h="84">
                <a:moveTo>
                  <a:pt x="0" y="12"/>
                </a:moveTo>
                <a:cubicBezTo>
                  <a:pt x="93" y="12"/>
                  <a:pt x="246" y="0"/>
                  <a:pt x="328" y="12"/>
                </a:cubicBezTo>
                <a:lnTo>
                  <a:pt x="493" y="84"/>
                </a:lnTo>
                <a:lnTo>
                  <a:pt x="992" y="84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76" name="Line 149"/>
          <p:cNvSpPr>
            <a:spLocks noChangeShapeType="1"/>
          </p:cNvSpPr>
          <p:nvPr/>
        </p:nvSpPr>
        <p:spPr bwMode="auto">
          <a:xfrm>
            <a:off x="5710238" y="1054100"/>
            <a:ext cx="2592387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77" name="Line 150"/>
          <p:cNvSpPr>
            <a:spLocks noChangeShapeType="1"/>
          </p:cNvSpPr>
          <p:nvPr/>
        </p:nvSpPr>
        <p:spPr bwMode="auto">
          <a:xfrm>
            <a:off x="5710238" y="3429000"/>
            <a:ext cx="2592387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78" name="Freeform 151"/>
          <p:cNvSpPr>
            <a:spLocks/>
          </p:cNvSpPr>
          <p:nvPr/>
        </p:nvSpPr>
        <p:spPr bwMode="auto">
          <a:xfrm>
            <a:off x="5707063" y="792163"/>
            <a:ext cx="4762" cy="2636837"/>
          </a:xfrm>
          <a:custGeom>
            <a:avLst/>
            <a:gdLst>
              <a:gd name="T0" fmla="*/ 0 w 3"/>
              <a:gd name="T1" fmla="*/ 0 h 1661"/>
              <a:gd name="T2" fmla="*/ 2147483647 w 3"/>
              <a:gd name="T3" fmla="*/ 2147483647 h 1661"/>
              <a:gd name="T4" fmla="*/ 0 60000 65536"/>
              <a:gd name="T5" fmla="*/ 0 60000 65536"/>
              <a:gd name="T6" fmla="*/ 0 w 3"/>
              <a:gd name="T7" fmla="*/ 0 h 1661"/>
              <a:gd name="T8" fmla="*/ 3 w 3"/>
              <a:gd name="T9" fmla="*/ 1661 h 16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661">
                <a:moveTo>
                  <a:pt x="0" y="0"/>
                </a:moveTo>
                <a:lnTo>
                  <a:pt x="3" y="1661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79" name="Freeform 152"/>
          <p:cNvSpPr>
            <a:spLocks/>
          </p:cNvSpPr>
          <p:nvPr/>
        </p:nvSpPr>
        <p:spPr bwMode="auto">
          <a:xfrm>
            <a:off x="8304213" y="741363"/>
            <a:ext cx="6350" cy="2687637"/>
          </a:xfrm>
          <a:custGeom>
            <a:avLst/>
            <a:gdLst>
              <a:gd name="T0" fmla="*/ 2147483647 w 4"/>
              <a:gd name="T1" fmla="*/ 0 h 1693"/>
              <a:gd name="T2" fmla="*/ 0 w 4"/>
              <a:gd name="T3" fmla="*/ 2147483647 h 1693"/>
              <a:gd name="T4" fmla="*/ 0 60000 65536"/>
              <a:gd name="T5" fmla="*/ 0 60000 65536"/>
              <a:gd name="T6" fmla="*/ 0 w 4"/>
              <a:gd name="T7" fmla="*/ 0 h 1693"/>
              <a:gd name="T8" fmla="*/ 4 w 4"/>
              <a:gd name="T9" fmla="*/ 1693 h 169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1693">
                <a:moveTo>
                  <a:pt x="4" y="0"/>
                </a:moveTo>
                <a:lnTo>
                  <a:pt x="0" y="1693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80" name="Line 153"/>
          <p:cNvSpPr>
            <a:spLocks noChangeShapeType="1"/>
          </p:cNvSpPr>
          <p:nvPr/>
        </p:nvSpPr>
        <p:spPr bwMode="auto">
          <a:xfrm>
            <a:off x="5710238" y="1317625"/>
            <a:ext cx="2592387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81" name="Freeform 154"/>
          <p:cNvSpPr>
            <a:spLocks/>
          </p:cNvSpPr>
          <p:nvPr/>
        </p:nvSpPr>
        <p:spPr bwMode="auto">
          <a:xfrm>
            <a:off x="5961063" y="792163"/>
            <a:ext cx="11112" cy="2636837"/>
          </a:xfrm>
          <a:custGeom>
            <a:avLst/>
            <a:gdLst>
              <a:gd name="T0" fmla="*/ 0 w 7"/>
              <a:gd name="T1" fmla="*/ 0 h 1661"/>
              <a:gd name="T2" fmla="*/ 2147483647 w 7"/>
              <a:gd name="T3" fmla="*/ 2147483647 h 1661"/>
              <a:gd name="T4" fmla="*/ 0 60000 65536"/>
              <a:gd name="T5" fmla="*/ 0 60000 65536"/>
              <a:gd name="T6" fmla="*/ 0 w 7"/>
              <a:gd name="T7" fmla="*/ 0 h 1661"/>
              <a:gd name="T8" fmla="*/ 7 w 7"/>
              <a:gd name="T9" fmla="*/ 1661 h 16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" h="1661">
                <a:moveTo>
                  <a:pt x="0" y="0"/>
                </a:moveTo>
                <a:lnTo>
                  <a:pt x="7" y="1661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82" name="Freeform 155"/>
          <p:cNvSpPr>
            <a:spLocks/>
          </p:cNvSpPr>
          <p:nvPr/>
        </p:nvSpPr>
        <p:spPr bwMode="auto">
          <a:xfrm>
            <a:off x="6227763" y="798513"/>
            <a:ext cx="3175" cy="2630487"/>
          </a:xfrm>
          <a:custGeom>
            <a:avLst/>
            <a:gdLst>
              <a:gd name="T0" fmla="*/ 0 w 2"/>
              <a:gd name="T1" fmla="*/ 0 h 1657"/>
              <a:gd name="T2" fmla="*/ 2147483647 w 2"/>
              <a:gd name="T3" fmla="*/ 2147483647 h 1657"/>
              <a:gd name="T4" fmla="*/ 0 60000 65536"/>
              <a:gd name="T5" fmla="*/ 0 60000 65536"/>
              <a:gd name="T6" fmla="*/ 0 w 2"/>
              <a:gd name="T7" fmla="*/ 0 h 1657"/>
              <a:gd name="T8" fmla="*/ 2 w 2"/>
              <a:gd name="T9" fmla="*/ 1657 h 16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1657">
                <a:moveTo>
                  <a:pt x="0" y="0"/>
                </a:moveTo>
                <a:lnTo>
                  <a:pt x="2" y="1657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83" name="Freeform 156"/>
          <p:cNvSpPr>
            <a:spLocks/>
          </p:cNvSpPr>
          <p:nvPr/>
        </p:nvSpPr>
        <p:spPr bwMode="auto">
          <a:xfrm>
            <a:off x="6481763" y="792163"/>
            <a:ext cx="7937" cy="2636837"/>
          </a:xfrm>
          <a:custGeom>
            <a:avLst/>
            <a:gdLst>
              <a:gd name="T0" fmla="*/ 0 w 5"/>
              <a:gd name="T1" fmla="*/ 0 h 1661"/>
              <a:gd name="T2" fmla="*/ 2147483647 w 5"/>
              <a:gd name="T3" fmla="*/ 2147483647 h 1661"/>
              <a:gd name="T4" fmla="*/ 0 60000 65536"/>
              <a:gd name="T5" fmla="*/ 0 60000 65536"/>
              <a:gd name="T6" fmla="*/ 0 w 5"/>
              <a:gd name="T7" fmla="*/ 0 h 1661"/>
              <a:gd name="T8" fmla="*/ 5 w 5"/>
              <a:gd name="T9" fmla="*/ 1661 h 16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1661">
                <a:moveTo>
                  <a:pt x="0" y="0"/>
                </a:moveTo>
                <a:lnTo>
                  <a:pt x="5" y="1661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84" name="Freeform 157"/>
          <p:cNvSpPr>
            <a:spLocks/>
          </p:cNvSpPr>
          <p:nvPr/>
        </p:nvSpPr>
        <p:spPr bwMode="auto">
          <a:xfrm>
            <a:off x="6742113" y="785813"/>
            <a:ext cx="6350" cy="2643187"/>
          </a:xfrm>
          <a:custGeom>
            <a:avLst/>
            <a:gdLst>
              <a:gd name="T0" fmla="*/ 0 w 4"/>
              <a:gd name="T1" fmla="*/ 0 h 1665"/>
              <a:gd name="T2" fmla="*/ 2147483647 w 4"/>
              <a:gd name="T3" fmla="*/ 2147483647 h 1665"/>
              <a:gd name="T4" fmla="*/ 0 60000 65536"/>
              <a:gd name="T5" fmla="*/ 0 60000 65536"/>
              <a:gd name="T6" fmla="*/ 0 w 4"/>
              <a:gd name="T7" fmla="*/ 0 h 1665"/>
              <a:gd name="T8" fmla="*/ 4 w 4"/>
              <a:gd name="T9" fmla="*/ 1665 h 16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1665">
                <a:moveTo>
                  <a:pt x="0" y="0"/>
                </a:moveTo>
                <a:lnTo>
                  <a:pt x="4" y="1665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85" name="Freeform 158"/>
          <p:cNvSpPr>
            <a:spLocks/>
          </p:cNvSpPr>
          <p:nvPr/>
        </p:nvSpPr>
        <p:spPr bwMode="auto">
          <a:xfrm>
            <a:off x="6996113" y="774700"/>
            <a:ext cx="12700" cy="2654300"/>
          </a:xfrm>
          <a:custGeom>
            <a:avLst/>
            <a:gdLst>
              <a:gd name="T0" fmla="*/ 0 w 8"/>
              <a:gd name="T1" fmla="*/ 0 h 1672"/>
              <a:gd name="T2" fmla="*/ 2147483647 w 8"/>
              <a:gd name="T3" fmla="*/ 2147483647 h 1672"/>
              <a:gd name="T4" fmla="*/ 0 60000 65536"/>
              <a:gd name="T5" fmla="*/ 0 60000 65536"/>
              <a:gd name="T6" fmla="*/ 0 w 8"/>
              <a:gd name="T7" fmla="*/ 0 h 1672"/>
              <a:gd name="T8" fmla="*/ 8 w 8"/>
              <a:gd name="T9" fmla="*/ 1672 h 16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1672">
                <a:moveTo>
                  <a:pt x="0" y="0"/>
                </a:moveTo>
                <a:lnTo>
                  <a:pt x="8" y="1672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86" name="Freeform 159"/>
          <p:cNvSpPr>
            <a:spLocks/>
          </p:cNvSpPr>
          <p:nvPr/>
        </p:nvSpPr>
        <p:spPr bwMode="auto">
          <a:xfrm>
            <a:off x="7256463" y="798513"/>
            <a:ext cx="11112" cy="2630487"/>
          </a:xfrm>
          <a:custGeom>
            <a:avLst/>
            <a:gdLst>
              <a:gd name="T0" fmla="*/ 0 w 7"/>
              <a:gd name="T1" fmla="*/ 0 h 1657"/>
              <a:gd name="T2" fmla="*/ 2147483647 w 7"/>
              <a:gd name="T3" fmla="*/ 2147483647 h 1657"/>
              <a:gd name="T4" fmla="*/ 0 60000 65536"/>
              <a:gd name="T5" fmla="*/ 0 60000 65536"/>
              <a:gd name="T6" fmla="*/ 0 w 7"/>
              <a:gd name="T7" fmla="*/ 0 h 1657"/>
              <a:gd name="T8" fmla="*/ 7 w 7"/>
              <a:gd name="T9" fmla="*/ 1657 h 16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" h="1657">
                <a:moveTo>
                  <a:pt x="0" y="0"/>
                </a:moveTo>
                <a:lnTo>
                  <a:pt x="7" y="1657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87" name="Freeform 160"/>
          <p:cNvSpPr>
            <a:spLocks/>
          </p:cNvSpPr>
          <p:nvPr/>
        </p:nvSpPr>
        <p:spPr bwMode="auto">
          <a:xfrm>
            <a:off x="7523163" y="773113"/>
            <a:ext cx="4762" cy="2655887"/>
          </a:xfrm>
          <a:custGeom>
            <a:avLst/>
            <a:gdLst>
              <a:gd name="T0" fmla="*/ 0 w 3"/>
              <a:gd name="T1" fmla="*/ 0 h 1673"/>
              <a:gd name="T2" fmla="*/ 2147483647 w 3"/>
              <a:gd name="T3" fmla="*/ 2147483647 h 1673"/>
              <a:gd name="T4" fmla="*/ 0 60000 65536"/>
              <a:gd name="T5" fmla="*/ 0 60000 65536"/>
              <a:gd name="T6" fmla="*/ 0 w 3"/>
              <a:gd name="T7" fmla="*/ 0 h 1673"/>
              <a:gd name="T8" fmla="*/ 3 w 3"/>
              <a:gd name="T9" fmla="*/ 1673 h 16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673">
                <a:moveTo>
                  <a:pt x="0" y="0"/>
                </a:moveTo>
                <a:lnTo>
                  <a:pt x="3" y="1673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88" name="Freeform 161"/>
          <p:cNvSpPr>
            <a:spLocks/>
          </p:cNvSpPr>
          <p:nvPr/>
        </p:nvSpPr>
        <p:spPr bwMode="auto">
          <a:xfrm>
            <a:off x="7777163" y="773113"/>
            <a:ext cx="7937" cy="2655887"/>
          </a:xfrm>
          <a:custGeom>
            <a:avLst/>
            <a:gdLst>
              <a:gd name="T0" fmla="*/ 0 w 5"/>
              <a:gd name="T1" fmla="*/ 0 h 1673"/>
              <a:gd name="T2" fmla="*/ 2147483647 w 5"/>
              <a:gd name="T3" fmla="*/ 2147483647 h 1673"/>
              <a:gd name="T4" fmla="*/ 0 60000 65536"/>
              <a:gd name="T5" fmla="*/ 0 60000 65536"/>
              <a:gd name="T6" fmla="*/ 0 w 5"/>
              <a:gd name="T7" fmla="*/ 0 h 1673"/>
              <a:gd name="T8" fmla="*/ 5 w 5"/>
              <a:gd name="T9" fmla="*/ 1673 h 16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1673">
                <a:moveTo>
                  <a:pt x="0" y="0"/>
                </a:moveTo>
                <a:lnTo>
                  <a:pt x="5" y="1673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89" name="Freeform 162"/>
          <p:cNvSpPr>
            <a:spLocks/>
          </p:cNvSpPr>
          <p:nvPr/>
        </p:nvSpPr>
        <p:spPr bwMode="auto">
          <a:xfrm>
            <a:off x="8031163" y="779463"/>
            <a:ext cx="14287" cy="2649537"/>
          </a:xfrm>
          <a:custGeom>
            <a:avLst/>
            <a:gdLst>
              <a:gd name="T0" fmla="*/ 0 w 9"/>
              <a:gd name="T1" fmla="*/ 0 h 1669"/>
              <a:gd name="T2" fmla="*/ 2147483647 w 9"/>
              <a:gd name="T3" fmla="*/ 2147483647 h 1669"/>
              <a:gd name="T4" fmla="*/ 0 60000 65536"/>
              <a:gd name="T5" fmla="*/ 0 60000 65536"/>
              <a:gd name="T6" fmla="*/ 0 w 9"/>
              <a:gd name="T7" fmla="*/ 0 h 1669"/>
              <a:gd name="T8" fmla="*/ 9 w 9"/>
              <a:gd name="T9" fmla="*/ 1669 h 166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669">
                <a:moveTo>
                  <a:pt x="0" y="0"/>
                </a:moveTo>
                <a:lnTo>
                  <a:pt x="9" y="1669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90" name="Line 163"/>
          <p:cNvSpPr>
            <a:spLocks noChangeShapeType="1"/>
          </p:cNvSpPr>
          <p:nvPr/>
        </p:nvSpPr>
        <p:spPr bwMode="auto">
          <a:xfrm>
            <a:off x="5710238" y="1581150"/>
            <a:ext cx="2592387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91" name="Line 164"/>
          <p:cNvSpPr>
            <a:spLocks noChangeShapeType="1"/>
          </p:cNvSpPr>
          <p:nvPr/>
        </p:nvSpPr>
        <p:spPr bwMode="auto">
          <a:xfrm>
            <a:off x="5710238" y="1844675"/>
            <a:ext cx="2592387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92" name="Line 165"/>
          <p:cNvSpPr>
            <a:spLocks noChangeShapeType="1"/>
          </p:cNvSpPr>
          <p:nvPr/>
        </p:nvSpPr>
        <p:spPr bwMode="auto">
          <a:xfrm>
            <a:off x="5710238" y="2109788"/>
            <a:ext cx="2592387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93" name="Line 166"/>
          <p:cNvSpPr>
            <a:spLocks noChangeShapeType="1"/>
          </p:cNvSpPr>
          <p:nvPr/>
        </p:nvSpPr>
        <p:spPr bwMode="auto">
          <a:xfrm>
            <a:off x="5710238" y="2373313"/>
            <a:ext cx="2592387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94" name="Line 167"/>
          <p:cNvSpPr>
            <a:spLocks noChangeShapeType="1"/>
          </p:cNvSpPr>
          <p:nvPr/>
        </p:nvSpPr>
        <p:spPr bwMode="auto">
          <a:xfrm>
            <a:off x="5710238" y="2638425"/>
            <a:ext cx="2592387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95" name="Line 168"/>
          <p:cNvSpPr>
            <a:spLocks noChangeShapeType="1"/>
          </p:cNvSpPr>
          <p:nvPr/>
        </p:nvSpPr>
        <p:spPr bwMode="auto">
          <a:xfrm>
            <a:off x="5710238" y="2901950"/>
            <a:ext cx="2592387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96" name="Line 169"/>
          <p:cNvSpPr>
            <a:spLocks noChangeShapeType="1"/>
          </p:cNvSpPr>
          <p:nvPr/>
        </p:nvSpPr>
        <p:spPr bwMode="auto">
          <a:xfrm>
            <a:off x="5710238" y="3165475"/>
            <a:ext cx="2592387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97" name="Freeform 170"/>
          <p:cNvSpPr>
            <a:spLocks/>
          </p:cNvSpPr>
          <p:nvPr/>
        </p:nvSpPr>
        <p:spPr bwMode="auto">
          <a:xfrm>
            <a:off x="5710238" y="3416300"/>
            <a:ext cx="2603500" cy="12700"/>
          </a:xfrm>
          <a:custGeom>
            <a:avLst/>
            <a:gdLst>
              <a:gd name="T0" fmla="*/ 0 w 1640"/>
              <a:gd name="T1" fmla="*/ 2147483647 h 8"/>
              <a:gd name="T2" fmla="*/ 2147483647 w 1640"/>
              <a:gd name="T3" fmla="*/ 0 h 8"/>
              <a:gd name="T4" fmla="*/ 0 60000 65536"/>
              <a:gd name="T5" fmla="*/ 0 60000 65536"/>
              <a:gd name="T6" fmla="*/ 0 w 1640"/>
              <a:gd name="T7" fmla="*/ 0 h 8"/>
              <a:gd name="T8" fmla="*/ 1640 w 1640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0" h="8">
                <a:moveTo>
                  <a:pt x="0" y="8"/>
                </a:moveTo>
                <a:lnTo>
                  <a:pt x="164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98" name="Freeform 171"/>
          <p:cNvSpPr>
            <a:spLocks/>
          </p:cNvSpPr>
          <p:nvPr/>
        </p:nvSpPr>
        <p:spPr bwMode="auto">
          <a:xfrm>
            <a:off x="5710238" y="693738"/>
            <a:ext cx="4762" cy="2727325"/>
          </a:xfrm>
          <a:custGeom>
            <a:avLst/>
            <a:gdLst>
              <a:gd name="T0" fmla="*/ 2147483647 w 3"/>
              <a:gd name="T1" fmla="*/ 2147483647 h 1718"/>
              <a:gd name="T2" fmla="*/ 0 w 3"/>
              <a:gd name="T3" fmla="*/ 0 h 1718"/>
              <a:gd name="T4" fmla="*/ 0 60000 65536"/>
              <a:gd name="T5" fmla="*/ 0 60000 65536"/>
              <a:gd name="T6" fmla="*/ 0 w 3"/>
              <a:gd name="T7" fmla="*/ 0 h 1718"/>
              <a:gd name="T8" fmla="*/ 3 w 3"/>
              <a:gd name="T9" fmla="*/ 1718 h 171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718">
                <a:moveTo>
                  <a:pt x="3" y="171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99" name="Text Box 172"/>
          <p:cNvSpPr txBox="1">
            <a:spLocks noChangeArrowheads="1"/>
          </p:cNvSpPr>
          <p:nvPr/>
        </p:nvSpPr>
        <p:spPr bwMode="auto">
          <a:xfrm>
            <a:off x="5581650" y="3357563"/>
            <a:ext cx="2951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/>
              <a:t>0  1 </a:t>
            </a:r>
            <a:r>
              <a:rPr lang="en-US" sz="1800" b="1"/>
              <a:t> </a:t>
            </a:r>
            <a:r>
              <a:rPr lang="ru-RU" sz="1800" b="1"/>
              <a:t>2  3  4  5  6  7  8   9  </a:t>
            </a:r>
            <a:r>
              <a:rPr lang="en-US" sz="1800" b="1">
                <a:solidFill>
                  <a:srgbClr val="0000FF"/>
                </a:solidFill>
              </a:rPr>
              <a:t>t</a:t>
            </a:r>
            <a:endParaRPr lang="ru-RU" sz="1800" b="1">
              <a:solidFill>
                <a:srgbClr val="0000FF"/>
              </a:solidFill>
            </a:endParaRPr>
          </a:p>
        </p:txBody>
      </p:sp>
      <p:sp>
        <p:nvSpPr>
          <p:cNvPr id="34900" name="Freeform 173"/>
          <p:cNvSpPr>
            <a:spLocks/>
          </p:cNvSpPr>
          <p:nvPr/>
        </p:nvSpPr>
        <p:spPr bwMode="auto">
          <a:xfrm>
            <a:off x="5681663" y="785813"/>
            <a:ext cx="2635250" cy="6350"/>
          </a:xfrm>
          <a:custGeom>
            <a:avLst/>
            <a:gdLst>
              <a:gd name="T0" fmla="*/ 0 w 1660"/>
              <a:gd name="T1" fmla="*/ 2147483647 h 4"/>
              <a:gd name="T2" fmla="*/ 2147483647 w 1660"/>
              <a:gd name="T3" fmla="*/ 0 h 4"/>
              <a:gd name="T4" fmla="*/ 0 60000 65536"/>
              <a:gd name="T5" fmla="*/ 0 60000 65536"/>
              <a:gd name="T6" fmla="*/ 0 w 1660"/>
              <a:gd name="T7" fmla="*/ 0 h 4"/>
              <a:gd name="T8" fmla="*/ 1660 w 166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60" h="4">
                <a:moveTo>
                  <a:pt x="0" y="4"/>
                </a:moveTo>
                <a:lnTo>
                  <a:pt x="1660" y="0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01" name="Text Box 174"/>
          <p:cNvSpPr txBox="1">
            <a:spLocks noChangeArrowheads="1"/>
          </p:cNvSpPr>
          <p:nvPr/>
        </p:nvSpPr>
        <p:spPr bwMode="auto">
          <a:xfrm>
            <a:off x="5349875" y="620713"/>
            <a:ext cx="4254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S</a:t>
            </a:r>
          </a:p>
          <a:p>
            <a:r>
              <a:rPr lang="en-US" sz="1700" b="1"/>
              <a:t>90</a:t>
            </a:r>
          </a:p>
          <a:p>
            <a:r>
              <a:rPr lang="en-US" sz="1700" b="1"/>
              <a:t>80</a:t>
            </a:r>
          </a:p>
          <a:p>
            <a:r>
              <a:rPr lang="en-US" sz="1700" b="1"/>
              <a:t>70</a:t>
            </a:r>
          </a:p>
          <a:p>
            <a:r>
              <a:rPr lang="en-US" sz="1700" b="1"/>
              <a:t>60</a:t>
            </a:r>
          </a:p>
          <a:p>
            <a:r>
              <a:rPr lang="en-US" sz="1700" b="1"/>
              <a:t>50</a:t>
            </a:r>
          </a:p>
          <a:p>
            <a:r>
              <a:rPr lang="en-US" sz="1700" b="1"/>
              <a:t>40</a:t>
            </a:r>
          </a:p>
          <a:p>
            <a:r>
              <a:rPr lang="en-US" sz="1700" b="1"/>
              <a:t>30</a:t>
            </a:r>
          </a:p>
          <a:p>
            <a:r>
              <a:rPr lang="en-US" sz="1700" b="1"/>
              <a:t>20</a:t>
            </a:r>
          </a:p>
          <a:p>
            <a:r>
              <a:rPr lang="en-US" sz="1700" b="1"/>
              <a:t>10</a:t>
            </a:r>
            <a:endParaRPr lang="ru-RU" sz="1700" b="1"/>
          </a:p>
        </p:txBody>
      </p:sp>
      <p:sp>
        <p:nvSpPr>
          <p:cNvPr id="34902" name="Line 178"/>
          <p:cNvSpPr>
            <a:spLocks noChangeShapeType="1"/>
          </p:cNvSpPr>
          <p:nvPr/>
        </p:nvSpPr>
        <p:spPr bwMode="auto">
          <a:xfrm>
            <a:off x="2339975" y="4222750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03" name="Line 179"/>
          <p:cNvSpPr>
            <a:spLocks noChangeShapeType="1"/>
          </p:cNvSpPr>
          <p:nvPr/>
        </p:nvSpPr>
        <p:spPr bwMode="auto">
          <a:xfrm>
            <a:off x="2339975" y="6597650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04" name="Freeform 180"/>
          <p:cNvSpPr>
            <a:spLocks/>
          </p:cNvSpPr>
          <p:nvPr/>
        </p:nvSpPr>
        <p:spPr bwMode="auto">
          <a:xfrm>
            <a:off x="2336800" y="3960813"/>
            <a:ext cx="4763" cy="2636837"/>
          </a:xfrm>
          <a:custGeom>
            <a:avLst/>
            <a:gdLst>
              <a:gd name="T0" fmla="*/ 0 w 3"/>
              <a:gd name="T1" fmla="*/ 0 h 1661"/>
              <a:gd name="T2" fmla="*/ 2147483647 w 3"/>
              <a:gd name="T3" fmla="*/ 2147483647 h 1661"/>
              <a:gd name="T4" fmla="*/ 0 60000 65536"/>
              <a:gd name="T5" fmla="*/ 0 60000 65536"/>
              <a:gd name="T6" fmla="*/ 0 w 3"/>
              <a:gd name="T7" fmla="*/ 0 h 1661"/>
              <a:gd name="T8" fmla="*/ 3 w 3"/>
              <a:gd name="T9" fmla="*/ 1661 h 16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661">
                <a:moveTo>
                  <a:pt x="0" y="0"/>
                </a:moveTo>
                <a:lnTo>
                  <a:pt x="3" y="1661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05" name="Freeform 181"/>
          <p:cNvSpPr>
            <a:spLocks/>
          </p:cNvSpPr>
          <p:nvPr/>
        </p:nvSpPr>
        <p:spPr bwMode="auto">
          <a:xfrm>
            <a:off x="4933950" y="3910013"/>
            <a:ext cx="6350" cy="2687637"/>
          </a:xfrm>
          <a:custGeom>
            <a:avLst/>
            <a:gdLst>
              <a:gd name="T0" fmla="*/ 2147483647 w 4"/>
              <a:gd name="T1" fmla="*/ 0 h 1693"/>
              <a:gd name="T2" fmla="*/ 0 w 4"/>
              <a:gd name="T3" fmla="*/ 2147483647 h 1693"/>
              <a:gd name="T4" fmla="*/ 0 60000 65536"/>
              <a:gd name="T5" fmla="*/ 0 60000 65536"/>
              <a:gd name="T6" fmla="*/ 0 w 4"/>
              <a:gd name="T7" fmla="*/ 0 h 1693"/>
              <a:gd name="T8" fmla="*/ 4 w 4"/>
              <a:gd name="T9" fmla="*/ 1693 h 169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1693">
                <a:moveTo>
                  <a:pt x="4" y="0"/>
                </a:moveTo>
                <a:lnTo>
                  <a:pt x="0" y="1693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06" name="Line 182"/>
          <p:cNvSpPr>
            <a:spLocks noChangeShapeType="1"/>
          </p:cNvSpPr>
          <p:nvPr/>
        </p:nvSpPr>
        <p:spPr bwMode="auto">
          <a:xfrm>
            <a:off x="2339975" y="4486275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07" name="Freeform 183"/>
          <p:cNvSpPr>
            <a:spLocks/>
          </p:cNvSpPr>
          <p:nvPr/>
        </p:nvSpPr>
        <p:spPr bwMode="auto">
          <a:xfrm>
            <a:off x="2590800" y="3960813"/>
            <a:ext cx="11113" cy="2636837"/>
          </a:xfrm>
          <a:custGeom>
            <a:avLst/>
            <a:gdLst>
              <a:gd name="T0" fmla="*/ 0 w 7"/>
              <a:gd name="T1" fmla="*/ 0 h 1661"/>
              <a:gd name="T2" fmla="*/ 2147483647 w 7"/>
              <a:gd name="T3" fmla="*/ 2147483647 h 1661"/>
              <a:gd name="T4" fmla="*/ 0 60000 65536"/>
              <a:gd name="T5" fmla="*/ 0 60000 65536"/>
              <a:gd name="T6" fmla="*/ 0 w 7"/>
              <a:gd name="T7" fmla="*/ 0 h 1661"/>
              <a:gd name="T8" fmla="*/ 7 w 7"/>
              <a:gd name="T9" fmla="*/ 1661 h 16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" h="1661">
                <a:moveTo>
                  <a:pt x="0" y="0"/>
                </a:moveTo>
                <a:lnTo>
                  <a:pt x="7" y="1661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08" name="Freeform 184"/>
          <p:cNvSpPr>
            <a:spLocks/>
          </p:cNvSpPr>
          <p:nvPr/>
        </p:nvSpPr>
        <p:spPr bwMode="auto">
          <a:xfrm>
            <a:off x="2857500" y="3967163"/>
            <a:ext cx="3175" cy="2630487"/>
          </a:xfrm>
          <a:custGeom>
            <a:avLst/>
            <a:gdLst>
              <a:gd name="T0" fmla="*/ 0 w 2"/>
              <a:gd name="T1" fmla="*/ 0 h 1657"/>
              <a:gd name="T2" fmla="*/ 2147483647 w 2"/>
              <a:gd name="T3" fmla="*/ 2147483647 h 1657"/>
              <a:gd name="T4" fmla="*/ 0 60000 65536"/>
              <a:gd name="T5" fmla="*/ 0 60000 65536"/>
              <a:gd name="T6" fmla="*/ 0 w 2"/>
              <a:gd name="T7" fmla="*/ 0 h 1657"/>
              <a:gd name="T8" fmla="*/ 2 w 2"/>
              <a:gd name="T9" fmla="*/ 1657 h 16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1657">
                <a:moveTo>
                  <a:pt x="0" y="0"/>
                </a:moveTo>
                <a:lnTo>
                  <a:pt x="2" y="1657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09" name="Freeform 185"/>
          <p:cNvSpPr>
            <a:spLocks/>
          </p:cNvSpPr>
          <p:nvPr/>
        </p:nvSpPr>
        <p:spPr bwMode="auto">
          <a:xfrm>
            <a:off x="3111500" y="3960813"/>
            <a:ext cx="7938" cy="2636837"/>
          </a:xfrm>
          <a:custGeom>
            <a:avLst/>
            <a:gdLst>
              <a:gd name="T0" fmla="*/ 0 w 5"/>
              <a:gd name="T1" fmla="*/ 0 h 1661"/>
              <a:gd name="T2" fmla="*/ 2147483647 w 5"/>
              <a:gd name="T3" fmla="*/ 2147483647 h 1661"/>
              <a:gd name="T4" fmla="*/ 0 60000 65536"/>
              <a:gd name="T5" fmla="*/ 0 60000 65536"/>
              <a:gd name="T6" fmla="*/ 0 w 5"/>
              <a:gd name="T7" fmla="*/ 0 h 1661"/>
              <a:gd name="T8" fmla="*/ 5 w 5"/>
              <a:gd name="T9" fmla="*/ 1661 h 16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1661">
                <a:moveTo>
                  <a:pt x="0" y="0"/>
                </a:moveTo>
                <a:lnTo>
                  <a:pt x="5" y="1661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10" name="Freeform 186"/>
          <p:cNvSpPr>
            <a:spLocks/>
          </p:cNvSpPr>
          <p:nvPr/>
        </p:nvSpPr>
        <p:spPr bwMode="auto">
          <a:xfrm>
            <a:off x="3371850" y="3954463"/>
            <a:ext cx="6350" cy="2643187"/>
          </a:xfrm>
          <a:custGeom>
            <a:avLst/>
            <a:gdLst>
              <a:gd name="T0" fmla="*/ 0 w 4"/>
              <a:gd name="T1" fmla="*/ 0 h 1665"/>
              <a:gd name="T2" fmla="*/ 2147483647 w 4"/>
              <a:gd name="T3" fmla="*/ 2147483647 h 1665"/>
              <a:gd name="T4" fmla="*/ 0 60000 65536"/>
              <a:gd name="T5" fmla="*/ 0 60000 65536"/>
              <a:gd name="T6" fmla="*/ 0 w 4"/>
              <a:gd name="T7" fmla="*/ 0 h 1665"/>
              <a:gd name="T8" fmla="*/ 4 w 4"/>
              <a:gd name="T9" fmla="*/ 1665 h 16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1665">
                <a:moveTo>
                  <a:pt x="0" y="0"/>
                </a:moveTo>
                <a:lnTo>
                  <a:pt x="4" y="1665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11" name="Freeform 187"/>
          <p:cNvSpPr>
            <a:spLocks/>
          </p:cNvSpPr>
          <p:nvPr/>
        </p:nvSpPr>
        <p:spPr bwMode="auto">
          <a:xfrm>
            <a:off x="3619500" y="3973513"/>
            <a:ext cx="19050" cy="2624137"/>
          </a:xfrm>
          <a:custGeom>
            <a:avLst/>
            <a:gdLst>
              <a:gd name="T0" fmla="*/ 0 w 12"/>
              <a:gd name="T1" fmla="*/ 0 h 1653"/>
              <a:gd name="T2" fmla="*/ 2147483647 w 12"/>
              <a:gd name="T3" fmla="*/ 2147483647 h 1653"/>
              <a:gd name="T4" fmla="*/ 0 60000 65536"/>
              <a:gd name="T5" fmla="*/ 0 60000 65536"/>
              <a:gd name="T6" fmla="*/ 0 w 12"/>
              <a:gd name="T7" fmla="*/ 0 h 1653"/>
              <a:gd name="T8" fmla="*/ 12 w 12"/>
              <a:gd name="T9" fmla="*/ 1653 h 165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" h="1653">
                <a:moveTo>
                  <a:pt x="0" y="0"/>
                </a:moveTo>
                <a:lnTo>
                  <a:pt x="12" y="1653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12" name="Freeform 188"/>
          <p:cNvSpPr>
            <a:spLocks/>
          </p:cNvSpPr>
          <p:nvPr/>
        </p:nvSpPr>
        <p:spPr bwMode="auto">
          <a:xfrm>
            <a:off x="3886200" y="3967163"/>
            <a:ext cx="11113" cy="2630487"/>
          </a:xfrm>
          <a:custGeom>
            <a:avLst/>
            <a:gdLst>
              <a:gd name="T0" fmla="*/ 0 w 7"/>
              <a:gd name="T1" fmla="*/ 0 h 1657"/>
              <a:gd name="T2" fmla="*/ 2147483647 w 7"/>
              <a:gd name="T3" fmla="*/ 2147483647 h 1657"/>
              <a:gd name="T4" fmla="*/ 0 60000 65536"/>
              <a:gd name="T5" fmla="*/ 0 60000 65536"/>
              <a:gd name="T6" fmla="*/ 0 w 7"/>
              <a:gd name="T7" fmla="*/ 0 h 1657"/>
              <a:gd name="T8" fmla="*/ 7 w 7"/>
              <a:gd name="T9" fmla="*/ 1657 h 16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" h="1657">
                <a:moveTo>
                  <a:pt x="0" y="0"/>
                </a:moveTo>
                <a:lnTo>
                  <a:pt x="7" y="1657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13" name="Freeform 189"/>
          <p:cNvSpPr>
            <a:spLocks/>
          </p:cNvSpPr>
          <p:nvPr/>
        </p:nvSpPr>
        <p:spPr bwMode="auto">
          <a:xfrm>
            <a:off x="4152900" y="3941763"/>
            <a:ext cx="4763" cy="2655887"/>
          </a:xfrm>
          <a:custGeom>
            <a:avLst/>
            <a:gdLst>
              <a:gd name="T0" fmla="*/ 0 w 3"/>
              <a:gd name="T1" fmla="*/ 0 h 1673"/>
              <a:gd name="T2" fmla="*/ 2147483647 w 3"/>
              <a:gd name="T3" fmla="*/ 2147483647 h 1673"/>
              <a:gd name="T4" fmla="*/ 0 60000 65536"/>
              <a:gd name="T5" fmla="*/ 0 60000 65536"/>
              <a:gd name="T6" fmla="*/ 0 w 3"/>
              <a:gd name="T7" fmla="*/ 0 h 1673"/>
              <a:gd name="T8" fmla="*/ 3 w 3"/>
              <a:gd name="T9" fmla="*/ 1673 h 16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673">
                <a:moveTo>
                  <a:pt x="0" y="0"/>
                </a:moveTo>
                <a:lnTo>
                  <a:pt x="3" y="1673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14" name="Freeform 190"/>
          <p:cNvSpPr>
            <a:spLocks/>
          </p:cNvSpPr>
          <p:nvPr/>
        </p:nvSpPr>
        <p:spPr bwMode="auto">
          <a:xfrm>
            <a:off x="4406900" y="3941763"/>
            <a:ext cx="7938" cy="2655887"/>
          </a:xfrm>
          <a:custGeom>
            <a:avLst/>
            <a:gdLst>
              <a:gd name="T0" fmla="*/ 0 w 5"/>
              <a:gd name="T1" fmla="*/ 0 h 1673"/>
              <a:gd name="T2" fmla="*/ 2147483647 w 5"/>
              <a:gd name="T3" fmla="*/ 2147483647 h 1673"/>
              <a:gd name="T4" fmla="*/ 0 60000 65536"/>
              <a:gd name="T5" fmla="*/ 0 60000 65536"/>
              <a:gd name="T6" fmla="*/ 0 w 5"/>
              <a:gd name="T7" fmla="*/ 0 h 1673"/>
              <a:gd name="T8" fmla="*/ 5 w 5"/>
              <a:gd name="T9" fmla="*/ 1673 h 16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1673">
                <a:moveTo>
                  <a:pt x="0" y="0"/>
                </a:moveTo>
                <a:lnTo>
                  <a:pt x="5" y="1673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15" name="Freeform 191"/>
          <p:cNvSpPr>
            <a:spLocks/>
          </p:cNvSpPr>
          <p:nvPr/>
        </p:nvSpPr>
        <p:spPr bwMode="auto">
          <a:xfrm>
            <a:off x="4660900" y="3948113"/>
            <a:ext cx="14288" cy="2649537"/>
          </a:xfrm>
          <a:custGeom>
            <a:avLst/>
            <a:gdLst>
              <a:gd name="T0" fmla="*/ 0 w 9"/>
              <a:gd name="T1" fmla="*/ 0 h 1669"/>
              <a:gd name="T2" fmla="*/ 2147483647 w 9"/>
              <a:gd name="T3" fmla="*/ 2147483647 h 1669"/>
              <a:gd name="T4" fmla="*/ 0 60000 65536"/>
              <a:gd name="T5" fmla="*/ 0 60000 65536"/>
              <a:gd name="T6" fmla="*/ 0 w 9"/>
              <a:gd name="T7" fmla="*/ 0 h 1669"/>
              <a:gd name="T8" fmla="*/ 9 w 9"/>
              <a:gd name="T9" fmla="*/ 1669 h 166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669">
                <a:moveTo>
                  <a:pt x="0" y="0"/>
                </a:moveTo>
                <a:lnTo>
                  <a:pt x="9" y="1669"/>
                </a:lnTo>
              </a:path>
            </a:pathLst>
          </a:cu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16" name="Line 192"/>
          <p:cNvSpPr>
            <a:spLocks noChangeShapeType="1"/>
          </p:cNvSpPr>
          <p:nvPr/>
        </p:nvSpPr>
        <p:spPr bwMode="auto">
          <a:xfrm>
            <a:off x="2339975" y="4749800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17" name="Line 193"/>
          <p:cNvSpPr>
            <a:spLocks noChangeShapeType="1"/>
          </p:cNvSpPr>
          <p:nvPr/>
        </p:nvSpPr>
        <p:spPr bwMode="auto">
          <a:xfrm>
            <a:off x="2339975" y="5013325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18" name="Line 194"/>
          <p:cNvSpPr>
            <a:spLocks noChangeShapeType="1"/>
          </p:cNvSpPr>
          <p:nvPr/>
        </p:nvSpPr>
        <p:spPr bwMode="auto">
          <a:xfrm>
            <a:off x="2339975" y="5278438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19" name="Line 195"/>
          <p:cNvSpPr>
            <a:spLocks noChangeShapeType="1"/>
          </p:cNvSpPr>
          <p:nvPr/>
        </p:nvSpPr>
        <p:spPr bwMode="auto">
          <a:xfrm>
            <a:off x="2339975" y="5541963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20" name="Line 196"/>
          <p:cNvSpPr>
            <a:spLocks noChangeShapeType="1"/>
          </p:cNvSpPr>
          <p:nvPr/>
        </p:nvSpPr>
        <p:spPr bwMode="auto">
          <a:xfrm>
            <a:off x="2339975" y="5807075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21" name="Line 197"/>
          <p:cNvSpPr>
            <a:spLocks noChangeShapeType="1"/>
          </p:cNvSpPr>
          <p:nvPr/>
        </p:nvSpPr>
        <p:spPr bwMode="auto">
          <a:xfrm>
            <a:off x="2339975" y="6070600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22" name="Line 198"/>
          <p:cNvSpPr>
            <a:spLocks noChangeShapeType="1"/>
          </p:cNvSpPr>
          <p:nvPr/>
        </p:nvSpPr>
        <p:spPr bwMode="auto">
          <a:xfrm>
            <a:off x="2339975" y="6334125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23" name="Freeform 199"/>
          <p:cNvSpPr>
            <a:spLocks/>
          </p:cNvSpPr>
          <p:nvPr/>
        </p:nvSpPr>
        <p:spPr bwMode="auto">
          <a:xfrm>
            <a:off x="2339975" y="6584950"/>
            <a:ext cx="2603500" cy="12700"/>
          </a:xfrm>
          <a:custGeom>
            <a:avLst/>
            <a:gdLst>
              <a:gd name="T0" fmla="*/ 0 w 1640"/>
              <a:gd name="T1" fmla="*/ 2147483647 h 8"/>
              <a:gd name="T2" fmla="*/ 2147483647 w 1640"/>
              <a:gd name="T3" fmla="*/ 0 h 8"/>
              <a:gd name="T4" fmla="*/ 0 60000 65536"/>
              <a:gd name="T5" fmla="*/ 0 60000 65536"/>
              <a:gd name="T6" fmla="*/ 0 w 1640"/>
              <a:gd name="T7" fmla="*/ 0 h 8"/>
              <a:gd name="T8" fmla="*/ 1640 w 1640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0" h="8">
                <a:moveTo>
                  <a:pt x="0" y="8"/>
                </a:moveTo>
                <a:lnTo>
                  <a:pt x="164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924" name="Freeform 200"/>
          <p:cNvSpPr>
            <a:spLocks/>
          </p:cNvSpPr>
          <p:nvPr/>
        </p:nvSpPr>
        <p:spPr bwMode="auto">
          <a:xfrm>
            <a:off x="2339975" y="3862388"/>
            <a:ext cx="4763" cy="2727325"/>
          </a:xfrm>
          <a:custGeom>
            <a:avLst/>
            <a:gdLst>
              <a:gd name="T0" fmla="*/ 2147483647 w 3"/>
              <a:gd name="T1" fmla="*/ 2147483647 h 1718"/>
              <a:gd name="T2" fmla="*/ 0 w 3"/>
              <a:gd name="T3" fmla="*/ 0 h 1718"/>
              <a:gd name="T4" fmla="*/ 0 60000 65536"/>
              <a:gd name="T5" fmla="*/ 0 60000 65536"/>
              <a:gd name="T6" fmla="*/ 0 w 3"/>
              <a:gd name="T7" fmla="*/ 0 h 1718"/>
              <a:gd name="T8" fmla="*/ 3 w 3"/>
              <a:gd name="T9" fmla="*/ 1718 h 171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718">
                <a:moveTo>
                  <a:pt x="3" y="171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925" name="Text Box 201"/>
          <p:cNvSpPr txBox="1">
            <a:spLocks noChangeArrowheads="1"/>
          </p:cNvSpPr>
          <p:nvPr/>
        </p:nvSpPr>
        <p:spPr bwMode="auto">
          <a:xfrm>
            <a:off x="2124075" y="6526213"/>
            <a:ext cx="292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0   1  2  3  4  5  6  7  8   9  </a:t>
            </a:r>
            <a:r>
              <a:rPr lang="en-US" sz="1800" b="1">
                <a:solidFill>
                  <a:srgbClr val="0000FF"/>
                </a:solidFill>
              </a:rPr>
              <a:t>t</a:t>
            </a:r>
            <a:endParaRPr lang="ru-RU" sz="1800" b="1">
              <a:solidFill>
                <a:srgbClr val="0000FF"/>
              </a:solidFill>
            </a:endParaRPr>
          </a:p>
        </p:txBody>
      </p:sp>
      <p:sp>
        <p:nvSpPr>
          <p:cNvPr id="34926" name="Freeform 202"/>
          <p:cNvSpPr>
            <a:spLocks/>
          </p:cNvSpPr>
          <p:nvPr/>
        </p:nvSpPr>
        <p:spPr bwMode="auto">
          <a:xfrm>
            <a:off x="2311400" y="3954463"/>
            <a:ext cx="2635250" cy="6350"/>
          </a:xfrm>
          <a:custGeom>
            <a:avLst/>
            <a:gdLst>
              <a:gd name="T0" fmla="*/ 0 w 1660"/>
              <a:gd name="T1" fmla="*/ 2147483647 h 4"/>
              <a:gd name="T2" fmla="*/ 2147483647 w 1660"/>
              <a:gd name="T3" fmla="*/ 0 h 4"/>
              <a:gd name="T4" fmla="*/ 0 60000 65536"/>
              <a:gd name="T5" fmla="*/ 0 60000 65536"/>
              <a:gd name="T6" fmla="*/ 0 w 1660"/>
              <a:gd name="T7" fmla="*/ 0 h 4"/>
              <a:gd name="T8" fmla="*/ 1660 w 166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60" h="4">
                <a:moveTo>
                  <a:pt x="0" y="4"/>
                </a:moveTo>
                <a:lnTo>
                  <a:pt x="1660" y="0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27" name="Text Box 203"/>
          <p:cNvSpPr txBox="1">
            <a:spLocks noChangeArrowheads="1"/>
          </p:cNvSpPr>
          <p:nvPr/>
        </p:nvSpPr>
        <p:spPr bwMode="auto">
          <a:xfrm>
            <a:off x="1979613" y="3789363"/>
            <a:ext cx="4254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S</a:t>
            </a:r>
          </a:p>
          <a:p>
            <a:r>
              <a:rPr lang="en-US" sz="1700" b="1"/>
              <a:t>90</a:t>
            </a:r>
          </a:p>
          <a:p>
            <a:r>
              <a:rPr lang="en-US" sz="1700" b="1"/>
              <a:t>80</a:t>
            </a:r>
          </a:p>
          <a:p>
            <a:r>
              <a:rPr lang="en-US" sz="1700" b="1"/>
              <a:t>70</a:t>
            </a:r>
          </a:p>
          <a:p>
            <a:r>
              <a:rPr lang="en-US" sz="1700" b="1"/>
              <a:t>60</a:t>
            </a:r>
          </a:p>
          <a:p>
            <a:r>
              <a:rPr lang="en-US" sz="1700" b="1"/>
              <a:t>50</a:t>
            </a:r>
          </a:p>
          <a:p>
            <a:r>
              <a:rPr lang="en-US" sz="1700" b="1"/>
              <a:t>40</a:t>
            </a:r>
          </a:p>
          <a:p>
            <a:r>
              <a:rPr lang="en-US" sz="1700" b="1"/>
              <a:t>30</a:t>
            </a:r>
          </a:p>
          <a:p>
            <a:r>
              <a:rPr lang="en-US" sz="1700" b="1"/>
              <a:t>20</a:t>
            </a:r>
          </a:p>
          <a:p>
            <a:r>
              <a:rPr lang="en-US" sz="1700" b="1"/>
              <a:t>10</a:t>
            </a:r>
            <a:endParaRPr lang="ru-RU" sz="1700" b="1"/>
          </a:p>
        </p:txBody>
      </p:sp>
      <p:sp>
        <p:nvSpPr>
          <p:cNvPr id="34928" name="AutoShape 10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32588" y="908050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34929" name="AutoShape 10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48038" y="981075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34930" name="Freeform 234"/>
          <p:cNvSpPr>
            <a:spLocks/>
          </p:cNvSpPr>
          <p:nvPr/>
        </p:nvSpPr>
        <p:spPr bwMode="auto">
          <a:xfrm>
            <a:off x="2339975" y="4610100"/>
            <a:ext cx="1546225" cy="1987550"/>
          </a:xfrm>
          <a:custGeom>
            <a:avLst/>
            <a:gdLst>
              <a:gd name="T0" fmla="*/ 0 w 974"/>
              <a:gd name="T1" fmla="*/ 2147483647 h 1252"/>
              <a:gd name="T2" fmla="*/ 2147483647 w 974"/>
              <a:gd name="T3" fmla="*/ 2147483647 h 1252"/>
              <a:gd name="T4" fmla="*/ 2147483647 w 974"/>
              <a:gd name="T5" fmla="*/ 0 h 1252"/>
              <a:gd name="T6" fmla="*/ 0 60000 65536"/>
              <a:gd name="T7" fmla="*/ 0 60000 65536"/>
              <a:gd name="T8" fmla="*/ 0 60000 65536"/>
              <a:gd name="T9" fmla="*/ 0 w 974"/>
              <a:gd name="T10" fmla="*/ 0 h 1252"/>
              <a:gd name="T11" fmla="*/ 974 w 974"/>
              <a:gd name="T12" fmla="*/ 1252 h 12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4" h="1252">
                <a:moveTo>
                  <a:pt x="0" y="1252"/>
                </a:moveTo>
                <a:lnTo>
                  <a:pt x="486" y="504"/>
                </a:lnTo>
                <a:lnTo>
                  <a:pt x="974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31" name="Freeform 236"/>
          <p:cNvSpPr>
            <a:spLocks/>
          </p:cNvSpPr>
          <p:nvPr/>
        </p:nvSpPr>
        <p:spPr bwMode="auto">
          <a:xfrm>
            <a:off x="2349500" y="5422900"/>
            <a:ext cx="762000" cy="1588"/>
          </a:xfrm>
          <a:custGeom>
            <a:avLst/>
            <a:gdLst>
              <a:gd name="T0" fmla="*/ 0 w 480"/>
              <a:gd name="T1" fmla="*/ 0 h 1"/>
              <a:gd name="T2" fmla="*/ 2147483647 w 480"/>
              <a:gd name="T3" fmla="*/ 0 h 1"/>
              <a:gd name="T4" fmla="*/ 0 60000 65536"/>
              <a:gd name="T5" fmla="*/ 0 60000 65536"/>
              <a:gd name="T6" fmla="*/ 0 w 480"/>
              <a:gd name="T7" fmla="*/ 0 h 1"/>
              <a:gd name="T8" fmla="*/ 480 w 48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0" h="1">
                <a:moveTo>
                  <a:pt x="0" y="0"/>
                </a:moveTo>
                <a:lnTo>
                  <a:pt x="480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32" name="Freeform 237"/>
          <p:cNvSpPr>
            <a:spLocks/>
          </p:cNvSpPr>
          <p:nvPr/>
        </p:nvSpPr>
        <p:spPr bwMode="auto">
          <a:xfrm>
            <a:off x="2349500" y="4622800"/>
            <a:ext cx="1536700" cy="1588"/>
          </a:xfrm>
          <a:custGeom>
            <a:avLst/>
            <a:gdLst>
              <a:gd name="T0" fmla="*/ 0 w 968"/>
              <a:gd name="T1" fmla="*/ 0 h 1"/>
              <a:gd name="T2" fmla="*/ 2147483647 w 968"/>
              <a:gd name="T3" fmla="*/ 0 h 1"/>
              <a:gd name="T4" fmla="*/ 0 60000 65536"/>
              <a:gd name="T5" fmla="*/ 0 60000 65536"/>
              <a:gd name="T6" fmla="*/ 0 w 968"/>
              <a:gd name="T7" fmla="*/ 0 h 1"/>
              <a:gd name="T8" fmla="*/ 968 w 96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8" h="1">
                <a:moveTo>
                  <a:pt x="0" y="0"/>
                </a:moveTo>
                <a:lnTo>
                  <a:pt x="968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493" name="AutoShape 10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19475" y="3933825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34934" name="Freeform 239"/>
          <p:cNvSpPr>
            <a:spLocks/>
          </p:cNvSpPr>
          <p:nvPr/>
        </p:nvSpPr>
        <p:spPr bwMode="auto">
          <a:xfrm>
            <a:off x="5702300" y="6210300"/>
            <a:ext cx="800100" cy="1588"/>
          </a:xfrm>
          <a:custGeom>
            <a:avLst/>
            <a:gdLst>
              <a:gd name="T0" fmla="*/ 0 w 504"/>
              <a:gd name="T1" fmla="*/ 0 h 1"/>
              <a:gd name="T2" fmla="*/ 2147483647 w 504"/>
              <a:gd name="T3" fmla="*/ 0 h 1"/>
              <a:gd name="T4" fmla="*/ 0 60000 65536"/>
              <a:gd name="T5" fmla="*/ 0 60000 65536"/>
              <a:gd name="T6" fmla="*/ 0 w 504"/>
              <a:gd name="T7" fmla="*/ 0 h 1"/>
              <a:gd name="T8" fmla="*/ 504 w 5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4" h="1">
                <a:moveTo>
                  <a:pt x="0" y="0"/>
                </a:moveTo>
                <a:lnTo>
                  <a:pt x="504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35" name="Freeform 240"/>
          <p:cNvSpPr>
            <a:spLocks/>
          </p:cNvSpPr>
          <p:nvPr/>
        </p:nvSpPr>
        <p:spPr bwMode="auto">
          <a:xfrm>
            <a:off x="6502400" y="6324600"/>
            <a:ext cx="774700" cy="12700"/>
          </a:xfrm>
          <a:custGeom>
            <a:avLst/>
            <a:gdLst>
              <a:gd name="T0" fmla="*/ 0 w 488"/>
              <a:gd name="T1" fmla="*/ 2147483647 h 8"/>
              <a:gd name="T2" fmla="*/ 2147483647 w 488"/>
              <a:gd name="T3" fmla="*/ 0 h 8"/>
              <a:gd name="T4" fmla="*/ 0 60000 65536"/>
              <a:gd name="T5" fmla="*/ 0 60000 65536"/>
              <a:gd name="T6" fmla="*/ 0 w 488"/>
              <a:gd name="T7" fmla="*/ 0 h 8"/>
              <a:gd name="T8" fmla="*/ 488 w 48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8" h="8">
                <a:moveTo>
                  <a:pt x="0" y="8"/>
                </a:moveTo>
                <a:lnTo>
                  <a:pt x="488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36" name="Номер слайда 1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B0B83B-2B52-4B84-A7BA-4D5BB29DEAC9}" type="slidenum">
              <a:rPr lang="ru-RU" smtClean="0"/>
              <a:pPr/>
              <a:t>33</a:t>
            </a:fld>
            <a:endParaRPr lang="ru-RU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93"/>
                  </p:tgtEl>
                </p:cond>
              </p:nextCondLst>
            </p:seq>
          </p:childTnLst>
        </p:cTn>
      </p:par>
    </p:tnLst>
    <p:bldLst>
      <p:bldP spid="5950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31"/>
          <p:cNvSpPr txBox="1">
            <a:spLocks noChangeArrowheads="1"/>
          </p:cNvSpPr>
          <p:nvPr/>
        </p:nvSpPr>
        <p:spPr bwMode="auto">
          <a:xfrm>
            <a:off x="4787900" y="1293813"/>
            <a:ext cx="336550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S</a:t>
            </a:r>
          </a:p>
          <a:p>
            <a:endParaRPr lang="en-US" sz="1700" b="1"/>
          </a:p>
          <a:p>
            <a:r>
              <a:rPr lang="ru-RU" sz="1700" b="1"/>
              <a:t>6</a:t>
            </a:r>
            <a:endParaRPr lang="en-US" sz="1700" b="1"/>
          </a:p>
          <a:p>
            <a:endParaRPr lang="en-US" sz="1700" b="1"/>
          </a:p>
          <a:p>
            <a:r>
              <a:rPr lang="ru-RU" sz="1700" b="1"/>
              <a:t>4</a:t>
            </a:r>
            <a:endParaRPr lang="en-US" sz="1700" b="1"/>
          </a:p>
          <a:p>
            <a:endParaRPr lang="en-US" sz="1700" b="1"/>
          </a:p>
          <a:p>
            <a:r>
              <a:rPr lang="ru-RU" sz="1700" b="1"/>
              <a:t>2</a:t>
            </a:r>
            <a:endParaRPr lang="en-US" sz="1700" b="1"/>
          </a:p>
          <a:p>
            <a:endParaRPr lang="ru-RU" sz="1700" b="1"/>
          </a:p>
        </p:txBody>
      </p:sp>
      <p:sp>
        <p:nvSpPr>
          <p:cNvPr id="35843" name="Text Box 133"/>
          <p:cNvSpPr txBox="1">
            <a:spLocks noChangeArrowheads="1"/>
          </p:cNvSpPr>
          <p:nvPr/>
        </p:nvSpPr>
        <p:spPr bwMode="auto">
          <a:xfrm>
            <a:off x="4859338" y="3984625"/>
            <a:ext cx="336550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S</a:t>
            </a:r>
          </a:p>
          <a:p>
            <a:endParaRPr lang="en-US" sz="1700" b="1"/>
          </a:p>
          <a:p>
            <a:r>
              <a:rPr lang="ru-RU" sz="1700" b="1"/>
              <a:t>6</a:t>
            </a:r>
            <a:endParaRPr lang="en-US" sz="1700" b="1"/>
          </a:p>
          <a:p>
            <a:endParaRPr lang="en-US" sz="1700" b="1"/>
          </a:p>
          <a:p>
            <a:r>
              <a:rPr lang="ru-RU" sz="1700" b="1"/>
              <a:t>4</a:t>
            </a:r>
            <a:endParaRPr lang="en-US" sz="1700" b="1"/>
          </a:p>
          <a:p>
            <a:endParaRPr lang="en-US" sz="1700" b="1"/>
          </a:p>
          <a:p>
            <a:r>
              <a:rPr lang="ru-RU" sz="1700" b="1"/>
              <a:t>2</a:t>
            </a:r>
            <a:endParaRPr lang="en-US" sz="1700" b="1"/>
          </a:p>
          <a:p>
            <a:endParaRPr lang="ru-RU" sz="1700" b="1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5124450" y="6289675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5" name="Line 7"/>
          <p:cNvSpPr>
            <a:spLocks noChangeShapeType="1"/>
          </p:cNvSpPr>
          <p:nvPr/>
        </p:nvSpPr>
        <p:spPr bwMode="auto">
          <a:xfrm>
            <a:off x="5124450" y="4178300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6" name="Line 17"/>
          <p:cNvSpPr>
            <a:spLocks noChangeShapeType="1"/>
          </p:cNvSpPr>
          <p:nvPr/>
        </p:nvSpPr>
        <p:spPr bwMode="auto">
          <a:xfrm>
            <a:off x="5124450" y="4441825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7" name="Line 18"/>
          <p:cNvSpPr>
            <a:spLocks noChangeShapeType="1"/>
          </p:cNvSpPr>
          <p:nvPr/>
        </p:nvSpPr>
        <p:spPr bwMode="auto">
          <a:xfrm>
            <a:off x="5124450" y="4705350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8" name="Line 19"/>
          <p:cNvSpPr>
            <a:spLocks noChangeShapeType="1"/>
          </p:cNvSpPr>
          <p:nvPr/>
        </p:nvSpPr>
        <p:spPr bwMode="auto">
          <a:xfrm>
            <a:off x="5124450" y="4970463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9" name="Line 20"/>
          <p:cNvSpPr>
            <a:spLocks noChangeShapeType="1"/>
          </p:cNvSpPr>
          <p:nvPr/>
        </p:nvSpPr>
        <p:spPr bwMode="auto">
          <a:xfrm>
            <a:off x="5124450" y="5233988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0" name="Line 21"/>
          <p:cNvSpPr>
            <a:spLocks noChangeShapeType="1"/>
          </p:cNvSpPr>
          <p:nvPr/>
        </p:nvSpPr>
        <p:spPr bwMode="auto">
          <a:xfrm>
            <a:off x="5124450" y="5499100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1" name="Line 22"/>
          <p:cNvSpPr>
            <a:spLocks noChangeShapeType="1"/>
          </p:cNvSpPr>
          <p:nvPr/>
        </p:nvSpPr>
        <p:spPr bwMode="auto">
          <a:xfrm>
            <a:off x="5124450" y="5762625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2" name="Line 23"/>
          <p:cNvSpPr>
            <a:spLocks noChangeShapeType="1"/>
          </p:cNvSpPr>
          <p:nvPr/>
        </p:nvSpPr>
        <p:spPr bwMode="auto">
          <a:xfrm>
            <a:off x="5124450" y="6026150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3" name="Freeform 24"/>
          <p:cNvSpPr>
            <a:spLocks/>
          </p:cNvSpPr>
          <p:nvPr/>
        </p:nvSpPr>
        <p:spPr bwMode="auto">
          <a:xfrm>
            <a:off x="5124450" y="6276975"/>
            <a:ext cx="2603500" cy="12700"/>
          </a:xfrm>
          <a:custGeom>
            <a:avLst/>
            <a:gdLst>
              <a:gd name="T0" fmla="*/ 0 w 1640"/>
              <a:gd name="T1" fmla="*/ 2147483647 h 8"/>
              <a:gd name="T2" fmla="*/ 2147483647 w 1640"/>
              <a:gd name="T3" fmla="*/ 0 h 8"/>
              <a:gd name="T4" fmla="*/ 0 60000 65536"/>
              <a:gd name="T5" fmla="*/ 0 60000 65536"/>
              <a:gd name="T6" fmla="*/ 0 w 1640"/>
              <a:gd name="T7" fmla="*/ 0 h 8"/>
              <a:gd name="T8" fmla="*/ 1640 w 1640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0" h="8">
                <a:moveTo>
                  <a:pt x="0" y="8"/>
                </a:moveTo>
                <a:lnTo>
                  <a:pt x="164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4" name="Freeform 25"/>
          <p:cNvSpPr>
            <a:spLocks/>
          </p:cNvSpPr>
          <p:nvPr/>
        </p:nvSpPr>
        <p:spPr bwMode="auto">
          <a:xfrm>
            <a:off x="5127625" y="3959225"/>
            <a:ext cx="1588" cy="2322513"/>
          </a:xfrm>
          <a:custGeom>
            <a:avLst/>
            <a:gdLst>
              <a:gd name="T0" fmla="*/ 2147483647 w 1"/>
              <a:gd name="T1" fmla="*/ 2147483647 h 1463"/>
              <a:gd name="T2" fmla="*/ 0 w 1"/>
              <a:gd name="T3" fmla="*/ 0 h 1463"/>
              <a:gd name="T4" fmla="*/ 0 60000 65536"/>
              <a:gd name="T5" fmla="*/ 0 60000 65536"/>
              <a:gd name="T6" fmla="*/ 0 w 1"/>
              <a:gd name="T7" fmla="*/ 0 h 1463"/>
              <a:gd name="T8" fmla="*/ 1 w 1"/>
              <a:gd name="T9" fmla="*/ 1463 h 14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63">
                <a:moveTo>
                  <a:pt x="1" y="1463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5" name="Text Box 29"/>
          <p:cNvSpPr txBox="1">
            <a:spLocks noChangeArrowheads="1"/>
          </p:cNvSpPr>
          <p:nvPr/>
        </p:nvSpPr>
        <p:spPr bwMode="auto">
          <a:xfrm>
            <a:off x="684213" y="44450"/>
            <a:ext cx="84105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Туристы отправились с турбазы на озеро, провели там 2 ч и </a:t>
            </a:r>
          </a:p>
          <a:p>
            <a:r>
              <a:rPr lang="ru-RU" sz="2000" b="1"/>
              <a:t>вернулись обратно. Какой из графиков описывает зависимость </a:t>
            </a:r>
          </a:p>
          <a:p>
            <a:r>
              <a:rPr lang="ru-RU" sz="2000" b="1"/>
              <a:t>пройденного туристами расстояния от времени, которое они</a:t>
            </a:r>
          </a:p>
          <a:p>
            <a:r>
              <a:rPr lang="ru-RU" sz="2000" b="1"/>
              <a:t>провели в походе?</a:t>
            </a:r>
          </a:p>
        </p:txBody>
      </p:sp>
      <p:sp>
        <p:nvSpPr>
          <p:cNvPr id="35856" name="Line 37"/>
          <p:cNvSpPr>
            <a:spLocks noChangeShapeType="1"/>
          </p:cNvSpPr>
          <p:nvPr/>
        </p:nvSpPr>
        <p:spPr bwMode="auto">
          <a:xfrm>
            <a:off x="1092200" y="3668713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7" name="Line 40"/>
          <p:cNvSpPr>
            <a:spLocks noChangeShapeType="1"/>
          </p:cNvSpPr>
          <p:nvPr/>
        </p:nvSpPr>
        <p:spPr bwMode="auto">
          <a:xfrm>
            <a:off x="1092200" y="1557338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5858" name="Group 138"/>
          <p:cNvGrpSpPr>
            <a:grpSpLocks/>
          </p:cNvGrpSpPr>
          <p:nvPr/>
        </p:nvGrpSpPr>
        <p:grpSpPr bwMode="auto">
          <a:xfrm>
            <a:off x="1343025" y="1539875"/>
            <a:ext cx="2349500" cy="2128838"/>
            <a:chOff x="1632" y="864"/>
            <a:chExt cx="1480" cy="1341"/>
          </a:xfrm>
        </p:grpSpPr>
        <p:sp>
          <p:nvSpPr>
            <p:cNvPr id="35940" name="Freeform 39"/>
            <p:cNvSpPr>
              <a:spLocks/>
            </p:cNvSpPr>
            <p:nvPr/>
          </p:nvSpPr>
          <p:spPr bwMode="auto">
            <a:xfrm>
              <a:off x="3108" y="872"/>
              <a:ext cx="4" cy="1333"/>
            </a:xfrm>
            <a:custGeom>
              <a:avLst/>
              <a:gdLst>
                <a:gd name="T0" fmla="*/ 4 w 4"/>
                <a:gd name="T1" fmla="*/ 0 h 1333"/>
                <a:gd name="T2" fmla="*/ 0 w 4"/>
                <a:gd name="T3" fmla="*/ 1333 h 1333"/>
                <a:gd name="T4" fmla="*/ 0 60000 65536"/>
                <a:gd name="T5" fmla="*/ 0 60000 65536"/>
                <a:gd name="T6" fmla="*/ 0 w 4"/>
                <a:gd name="T7" fmla="*/ 0 h 1333"/>
                <a:gd name="T8" fmla="*/ 4 w 4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1333">
                  <a:moveTo>
                    <a:pt x="4" y="0"/>
                  </a:moveTo>
                  <a:lnTo>
                    <a:pt x="0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41" name="Freeform 41"/>
            <p:cNvSpPr>
              <a:spLocks/>
            </p:cNvSpPr>
            <p:nvPr/>
          </p:nvSpPr>
          <p:spPr bwMode="auto">
            <a:xfrm>
              <a:off x="1632" y="876"/>
              <a:ext cx="7" cy="1329"/>
            </a:xfrm>
            <a:custGeom>
              <a:avLst/>
              <a:gdLst>
                <a:gd name="T0" fmla="*/ 0 w 7"/>
                <a:gd name="T1" fmla="*/ 0 h 1329"/>
                <a:gd name="T2" fmla="*/ 7 w 7"/>
                <a:gd name="T3" fmla="*/ 1329 h 1329"/>
                <a:gd name="T4" fmla="*/ 0 60000 65536"/>
                <a:gd name="T5" fmla="*/ 0 60000 65536"/>
                <a:gd name="T6" fmla="*/ 0 w 7"/>
                <a:gd name="T7" fmla="*/ 0 h 1329"/>
                <a:gd name="T8" fmla="*/ 7 w 7"/>
                <a:gd name="T9" fmla="*/ 1329 h 13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" h="1329">
                  <a:moveTo>
                    <a:pt x="0" y="0"/>
                  </a:moveTo>
                  <a:lnTo>
                    <a:pt x="7" y="1329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42" name="Freeform 42"/>
            <p:cNvSpPr>
              <a:spLocks/>
            </p:cNvSpPr>
            <p:nvPr/>
          </p:nvSpPr>
          <p:spPr bwMode="auto">
            <a:xfrm>
              <a:off x="1796" y="876"/>
              <a:ext cx="6" cy="1329"/>
            </a:xfrm>
            <a:custGeom>
              <a:avLst/>
              <a:gdLst>
                <a:gd name="T0" fmla="*/ 0 w 6"/>
                <a:gd name="T1" fmla="*/ 0 h 1329"/>
                <a:gd name="T2" fmla="*/ 6 w 6"/>
                <a:gd name="T3" fmla="*/ 1329 h 1329"/>
                <a:gd name="T4" fmla="*/ 0 60000 65536"/>
                <a:gd name="T5" fmla="*/ 0 60000 65536"/>
                <a:gd name="T6" fmla="*/ 0 w 6"/>
                <a:gd name="T7" fmla="*/ 0 h 1329"/>
                <a:gd name="T8" fmla="*/ 6 w 6"/>
                <a:gd name="T9" fmla="*/ 1329 h 13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1329">
                  <a:moveTo>
                    <a:pt x="0" y="0"/>
                  </a:moveTo>
                  <a:lnTo>
                    <a:pt x="6" y="1329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43" name="Freeform 43"/>
            <p:cNvSpPr>
              <a:spLocks/>
            </p:cNvSpPr>
            <p:nvPr/>
          </p:nvSpPr>
          <p:spPr bwMode="auto">
            <a:xfrm>
              <a:off x="1956" y="872"/>
              <a:ext cx="9" cy="1333"/>
            </a:xfrm>
            <a:custGeom>
              <a:avLst/>
              <a:gdLst>
                <a:gd name="T0" fmla="*/ 0 w 9"/>
                <a:gd name="T1" fmla="*/ 0 h 1333"/>
                <a:gd name="T2" fmla="*/ 9 w 9"/>
                <a:gd name="T3" fmla="*/ 1333 h 1333"/>
                <a:gd name="T4" fmla="*/ 0 60000 65536"/>
                <a:gd name="T5" fmla="*/ 0 60000 65536"/>
                <a:gd name="T6" fmla="*/ 0 w 9"/>
                <a:gd name="T7" fmla="*/ 0 h 1333"/>
                <a:gd name="T8" fmla="*/ 9 w 9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1333">
                  <a:moveTo>
                    <a:pt x="0" y="0"/>
                  </a:moveTo>
                  <a:lnTo>
                    <a:pt x="9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44" name="Freeform 44"/>
            <p:cNvSpPr>
              <a:spLocks/>
            </p:cNvSpPr>
            <p:nvPr/>
          </p:nvSpPr>
          <p:spPr bwMode="auto">
            <a:xfrm>
              <a:off x="2116" y="876"/>
              <a:ext cx="12" cy="1329"/>
            </a:xfrm>
            <a:custGeom>
              <a:avLst/>
              <a:gdLst>
                <a:gd name="T0" fmla="*/ 0 w 12"/>
                <a:gd name="T1" fmla="*/ 0 h 1329"/>
                <a:gd name="T2" fmla="*/ 12 w 12"/>
                <a:gd name="T3" fmla="*/ 1329 h 1329"/>
                <a:gd name="T4" fmla="*/ 0 60000 65536"/>
                <a:gd name="T5" fmla="*/ 0 60000 65536"/>
                <a:gd name="T6" fmla="*/ 0 w 12"/>
                <a:gd name="T7" fmla="*/ 0 h 1329"/>
                <a:gd name="T8" fmla="*/ 12 w 12"/>
                <a:gd name="T9" fmla="*/ 1329 h 13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" h="1329">
                  <a:moveTo>
                    <a:pt x="0" y="0"/>
                  </a:moveTo>
                  <a:lnTo>
                    <a:pt x="12" y="1329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45" name="Freeform 45"/>
            <p:cNvSpPr>
              <a:spLocks/>
            </p:cNvSpPr>
            <p:nvPr/>
          </p:nvSpPr>
          <p:spPr bwMode="auto">
            <a:xfrm>
              <a:off x="2276" y="864"/>
              <a:ext cx="16" cy="1341"/>
            </a:xfrm>
            <a:custGeom>
              <a:avLst/>
              <a:gdLst>
                <a:gd name="T0" fmla="*/ 0 w 16"/>
                <a:gd name="T1" fmla="*/ 0 h 1341"/>
                <a:gd name="T2" fmla="*/ 16 w 16"/>
                <a:gd name="T3" fmla="*/ 1341 h 1341"/>
                <a:gd name="T4" fmla="*/ 0 60000 65536"/>
                <a:gd name="T5" fmla="*/ 0 60000 65536"/>
                <a:gd name="T6" fmla="*/ 0 w 16"/>
                <a:gd name="T7" fmla="*/ 0 h 1341"/>
                <a:gd name="T8" fmla="*/ 16 w 16"/>
                <a:gd name="T9" fmla="*/ 1341 h 13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1341">
                  <a:moveTo>
                    <a:pt x="0" y="0"/>
                  </a:moveTo>
                  <a:lnTo>
                    <a:pt x="16" y="1341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46" name="Freeform 46"/>
            <p:cNvSpPr>
              <a:spLocks/>
            </p:cNvSpPr>
            <p:nvPr/>
          </p:nvSpPr>
          <p:spPr bwMode="auto">
            <a:xfrm>
              <a:off x="2448" y="872"/>
              <a:ext cx="7" cy="1333"/>
            </a:xfrm>
            <a:custGeom>
              <a:avLst/>
              <a:gdLst>
                <a:gd name="T0" fmla="*/ 0 w 7"/>
                <a:gd name="T1" fmla="*/ 0 h 1333"/>
                <a:gd name="T2" fmla="*/ 7 w 7"/>
                <a:gd name="T3" fmla="*/ 1333 h 1333"/>
                <a:gd name="T4" fmla="*/ 0 60000 65536"/>
                <a:gd name="T5" fmla="*/ 0 60000 65536"/>
                <a:gd name="T6" fmla="*/ 0 w 7"/>
                <a:gd name="T7" fmla="*/ 0 h 1333"/>
                <a:gd name="T8" fmla="*/ 7 w 7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" h="1333">
                  <a:moveTo>
                    <a:pt x="0" y="0"/>
                  </a:moveTo>
                  <a:lnTo>
                    <a:pt x="7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47" name="Freeform 47"/>
            <p:cNvSpPr>
              <a:spLocks/>
            </p:cNvSpPr>
            <p:nvPr/>
          </p:nvSpPr>
          <p:spPr bwMode="auto">
            <a:xfrm>
              <a:off x="2616" y="876"/>
              <a:ext cx="3" cy="1329"/>
            </a:xfrm>
            <a:custGeom>
              <a:avLst/>
              <a:gdLst>
                <a:gd name="T0" fmla="*/ 0 w 3"/>
                <a:gd name="T1" fmla="*/ 0 h 1329"/>
                <a:gd name="T2" fmla="*/ 3 w 3"/>
                <a:gd name="T3" fmla="*/ 1329 h 1329"/>
                <a:gd name="T4" fmla="*/ 0 60000 65536"/>
                <a:gd name="T5" fmla="*/ 0 60000 65536"/>
                <a:gd name="T6" fmla="*/ 0 w 3"/>
                <a:gd name="T7" fmla="*/ 0 h 1329"/>
                <a:gd name="T8" fmla="*/ 3 w 3"/>
                <a:gd name="T9" fmla="*/ 1329 h 13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1329">
                  <a:moveTo>
                    <a:pt x="0" y="0"/>
                  </a:moveTo>
                  <a:lnTo>
                    <a:pt x="3" y="1329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48" name="Freeform 48"/>
            <p:cNvSpPr>
              <a:spLocks/>
            </p:cNvSpPr>
            <p:nvPr/>
          </p:nvSpPr>
          <p:spPr bwMode="auto">
            <a:xfrm>
              <a:off x="2780" y="872"/>
              <a:ext cx="1" cy="1333"/>
            </a:xfrm>
            <a:custGeom>
              <a:avLst/>
              <a:gdLst>
                <a:gd name="T0" fmla="*/ 0 w 1"/>
                <a:gd name="T1" fmla="*/ 0 h 1333"/>
                <a:gd name="T2" fmla="*/ 1 w 1"/>
                <a:gd name="T3" fmla="*/ 1333 h 1333"/>
                <a:gd name="T4" fmla="*/ 0 60000 65536"/>
                <a:gd name="T5" fmla="*/ 0 60000 65536"/>
                <a:gd name="T6" fmla="*/ 0 w 1"/>
                <a:gd name="T7" fmla="*/ 0 h 1333"/>
                <a:gd name="T8" fmla="*/ 1 w 1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33">
                  <a:moveTo>
                    <a:pt x="0" y="0"/>
                  </a:moveTo>
                  <a:lnTo>
                    <a:pt x="1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49" name="Freeform 49"/>
            <p:cNvSpPr>
              <a:spLocks/>
            </p:cNvSpPr>
            <p:nvPr/>
          </p:nvSpPr>
          <p:spPr bwMode="auto">
            <a:xfrm>
              <a:off x="2940" y="872"/>
              <a:ext cx="5" cy="1333"/>
            </a:xfrm>
            <a:custGeom>
              <a:avLst/>
              <a:gdLst>
                <a:gd name="T0" fmla="*/ 0 w 5"/>
                <a:gd name="T1" fmla="*/ 0 h 1333"/>
                <a:gd name="T2" fmla="*/ 5 w 5"/>
                <a:gd name="T3" fmla="*/ 1333 h 1333"/>
                <a:gd name="T4" fmla="*/ 0 60000 65536"/>
                <a:gd name="T5" fmla="*/ 0 60000 65536"/>
                <a:gd name="T6" fmla="*/ 0 w 5"/>
                <a:gd name="T7" fmla="*/ 0 h 1333"/>
                <a:gd name="T8" fmla="*/ 5 w 5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" h="1333">
                  <a:moveTo>
                    <a:pt x="0" y="0"/>
                  </a:moveTo>
                  <a:lnTo>
                    <a:pt x="5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859" name="Line 50"/>
          <p:cNvSpPr>
            <a:spLocks noChangeShapeType="1"/>
          </p:cNvSpPr>
          <p:nvPr/>
        </p:nvSpPr>
        <p:spPr bwMode="auto">
          <a:xfrm>
            <a:off x="1092200" y="1820863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60" name="Line 51"/>
          <p:cNvSpPr>
            <a:spLocks noChangeShapeType="1"/>
          </p:cNvSpPr>
          <p:nvPr/>
        </p:nvSpPr>
        <p:spPr bwMode="auto">
          <a:xfrm>
            <a:off x="1092200" y="2084388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61" name="Line 52"/>
          <p:cNvSpPr>
            <a:spLocks noChangeShapeType="1"/>
          </p:cNvSpPr>
          <p:nvPr/>
        </p:nvSpPr>
        <p:spPr bwMode="auto">
          <a:xfrm>
            <a:off x="1092200" y="2349500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62" name="Line 53"/>
          <p:cNvSpPr>
            <a:spLocks noChangeShapeType="1"/>
          </p:cNvSpPr>
          <p:nvPr/>
        </p:nvSpPr>
        <p:spPr bwMode="auto">
          <a:xfrm>
            <a:off x="1092200" y="2613025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63" name="Line 54"/>
          <p:cNvSpPr>
            <a:spLocks noChangeShapeType="1"/>
          </p:cNvSpPr>
          <p:nvPr/>
        </p:nvSpPr>
        <p:spPr bwMode="auto">
          <a:xfrm>
            <a:off x="1092200" y="2878138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64" name="Line 55"/>
          <p:cNvSpPr>
            <a:spLocks noChangeShapeType="1"/>
          </p:cNvSpPr>
          <p:nvPr/>
        </p:nvSpPr>
        <p:spPr bwMode="auto">
          <a:xfrm>
            <a:off x="1092200" y="3141663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65" name="Line 56"/>
          <p:cNvSpPr>
            <a:spLocks noChangeShapeType="1"/>
          </p:cNvSpPr>
          <p:nvPr/>
        </p:nvSpPr>
        <p:spPr bwMode="auto">
          <a:xfrm>
            <a:off x="1092200" y="3405188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66" name="Freeform 57"/>
          <p:cNvSpPr>
            <a:spLocks/>
          </p:cNvSpPr>
          <p:nvPr/>
        </p:nvSpPr>
        <p:spPr bwMode="auto">
          <a:xfrm>
            <a:off x="1092200" y="3656013"/>
            <a:ext cx="2603500" cy="12700"/>
          </a:xfrm>
          <a:custGeom>
            <a:avLst/>
            <a:gdLst>
              <a:gd name="T0" fmla="*/ 0 w 1640"/>
              <a:gd name="T1" fmla="*/ 2147483647 h 8"/>
              <a:gd name="T2" fmla="*/ 2147483647 w 1640"/>
              <a:gd name="T3" fmla="*/ 0 h 8"/>
              <a:gd name="T4" fmla="*/ 0 60000 65536"/>
              <a:gd name="T5" fmla="*/ 0 60000 65536"/>
              <a:gd name="T6" fmla="*/ 0 w 1640"/>
              <a:gd name="T7" fmla="*/ 0 h 8"/>
              <a:gd name="T8" fmla="*/ 1640 w 1640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0" h="8">
                <a:moveTo>
                  <a:pt x="0" y="8"/>
                </a:moveTo>
                <a:lnTo>
                  <a:pt x="164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67" name="Freeform 58"/>
          <p:cNvSpPr>
            <a:spLocks/>
          </p:cNvSpPr>
          <p:nvPr/>
        </p:nvSpPr>
        <p:spPr bwMode="auto">
          <a:xfrm>
            <a:off x="1082675" y="1552575"/>
            <a:ext cx="14288" cy="2108200"/>
          </a:xfrm>
          <a:custGeom>
            <a:avLst/>
            <a:gdLst>
              <a:gd name="T0" fmla="*/ 2147483647 w 9"/>
              <a:gd name="T1" fmla="*/ 2147483647 h 1328"/>
              <a:gd name="T2" fmla="*/ 0 w 9"/>
              <a:gd name="T3" fmla="*/ 0 h 1328"/>
              <a:gd name="T4" fmla="*/ 0 60000 65536"/>
              <a:gd name="T5" fmla="*/ 0 60000 65536"/>
              <a:gd name="T6" fmla="*/ 0 w 9"/>
              <a:gd name="T7" fmla="*/ 0 h 1328"/>
              <a:gd name="T8" fmla="*/ 9 w 9"/>
              <a:gd name="T9" fmla="*/ 1328 h 13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1328">
                <a:moveTo>
                  <a:pt x="9" y="132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68" name="Text Box 59"/>
          <p:cNvSpPr txBox="1">
            <a:spLocks noChangeArrowheads="1"/>
          </p:cNvSpPr>
          <p:nvPr/>
        </p:nvSpPr>
        <p:spPr bwMode="auto">
          <a:xfrm>
            <a:off x="876300" y="3597275"/>
            <a:ext cx="287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0       1      2      3      4  </a:t>
            </a:r>
            <a:r>
              <a:rPr lang="en-US" sz="1800" b="1">
                <a:solidFill>
                  <a:srgbClr val="0000FF"/>
                </a:solidFill>
              </a:rPr>
              <a:t>t</a:t>
            </a:r>
            <a:r>
              <a:rPr lang="ru-RU" sz="1800" b="1">
                <a:solidFill>
                  <a:srgbClr val="0000FF"/>
                </a:solidFill>
              </a:rPr>
              <a:t>, ч</a:t>
            </a:r>
          </a:p>
        </p:txBody>
      </p:sp>
      <p:sp>
        <p:nvSpPr>
          <p:cNvPr id="35869" name="Text Box 61"/>
          <p:cNvSpPr txBox="1">
            <a:spLocks noChangeArrowheads="1"/>
          </p:cNvSpPr>
          <p:nvPr/>
        </p:nvSpPr>
        <p:spPr bwMode="auto">
          <a:xfrm>
            <a:off x="827088" y="1365250"/>
            <a:ext cx="336550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S</a:t>
            </a:r>
          </a:p>
          <a:p>
            <a:endParaRPr lang="en-US" sz="1700" b="1"/>
          </a:p>
          <a:p>
            <a:r>
              <a:rPr lang="ru-RU" sz="1700" b="1"/>
              <a:t>6</a:t>
            </a:r>
            <a:endParaRPr lang="en-US" sz="1700" b="1"/>
          </a:p>
          <a:p>
            <a:endParaRPr lang="en-US" sz="1700" b="1"/>
          </a:p>
          <a:p>
            <a:r>
              <a:rPr lang="ru-RU" sz="1700" b="1"/>
              <a:t>4</a:t>
            </a:r>
            <a:endParaRPr lang="en-US" sz="1700" b="1"/>
          </a:p>
          <a:p>
            <a:endParaRPr lang="en-US" sz="1700" b="1"/>
          </a:p>
          <a:p>
            <a:r>
              <a:rPr lang="ru-RU" sz="1700" b="1"/>
              <a:t>2</a:t>
            </a:r>
            <a:endParaRPr lang="en-US" sz="1700" b="1"/>
          </a:p>
          <a:p>
            <a:endParaRPr lang="ru-RU" sz="1700" b="1"/>
          </a:p>
        </p:txBody>
      </p:sp>
      <p:sp>
        <p:nvSpPr>
          <p:cNvPr id="35870" name="Line 64"/>
          <p:cNvSpPr>
            <a:spLocks noChangeShapeType="1"/>
          </p:cNvSpPr>
          <p:nvPr/>
        </p:nvSpPr>
        <p:spPr bwMode="auto">
          <a:xfrm>
            <a:off x="5110163" y="3597275"/>
            <a:ext cx="2592387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71" name="Line 67"/>
          <p:cNvSpPr>
            <a:spLocks noChangeShapeType="1"/>
          </p:cNvSpPr>
          <p:nvPr/>
        </p:nvSpPr>
        <p:spPr bwMode="auto">
          <a:xfrm>
            <a:off x="5110163" y="1485900"/>
            <a:ext cx="2592387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72" name="Line 77"/>
          <p:cNvSpPr>
            <a:spLocks noChangeShapeType="1"/>
          </p:cNvSpPr>
          <p:nvPr/>
        </p:nvSpPr>
        <p:spPr bwMode="auto">
          <a:xfrm>
            <a:off x="5110163" y="1749425"/>
            <a:ext cx="2592387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73" name="Line 78"/>
          <p:cNvSpPr>
            <a:spLocks noChangeShapeType="1"/>
          </p:cNvSpPr>
          <p:nvPr/>
        </p:nvSpPr>
        <p:spPr bwMode="auto">
          <a:xfrm>
            <a:off x="5110163" y="2012950"/>
            <a:ext cx="2592387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74" name="Line 79"/>
          <p:cNvSpPr>
            <a:spLocks noChangeShapeType="1"/>
          </p:cNvSpPr>
          <p:nvPr/>
        </p:nvSpPr>
        <p:spPr bwMode="auto">
          <a:xfrm>
            <a:off x="5110163" y="2278063"/>
            <a:ext cx="2592387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75" name="Line 80"/>
          <p:cNvSpPr>
            <a:spLocks noChangeShapeType="1"/>
          </p:cNvSpPr>
          <p:nvPr/>
        </p:nvSpPr>
        <p:spPr bwMode="auto">
          <a:xfrm>
            <a:off x="5110163" y="2541588"/>
            <a:ext cx="2592387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76" name="Line 81"/>
          <p:cNvSpPr>
            <a:spLocks noChangeShapeType="1"/>
          </p:cNvSpPr>
          <p:nvPr/>
        </p:nvSpPr>
        <p:spPr bwMode="auto">
          <a:xfrm>
            <a:off x="5110163" y="2806700"/>
            <a:ext cx="2592387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77" name="Line 82"/>
          <p:cNvSpPr>
            <a:spLocks noChangeShapeType="1"/>
          </p:cNvSpPr>
          <p:nvPr/>
        </p:nvSpPr>
        <p:spPr bwMode="auto">
          <a:xfrm>
            <a:off x="5110163" y="3070225"/>
            <a:ext cx="2592387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78" name="Line 83"/>
          <p:cNvSpPr>
            <a:spLocks noChangeShapeType="1"/>
          </p:cNvSpPr>
          <p:nvPr/>
        </p:nvSpPr>
        <p:spPr bwMode="auto">
          <a:xfrm>
            <a:off x="5110163" y="3333750"/>
            <a:ext cx="2592387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79" name="Freeform 84"/>
          <p:cNvSpPr>
            <a:spLocks/>
          </p:cNvSpPr>
          <p:nvPr/>
        </p:nvSpPr>
        <p:spPr bwMode="auto">
          <a:xfrm>
            <a:off x="5110163" y="3584575"/>
            <a:ext cx="2603500" cy="12700"/>
          </a:xfrm>
          <a:custGeom>
            <a:avLst/>
            <a:gdLst>
              <a:gd name="T0" fmla="*/ 0 w 1640"/>
              <a:gd name="T1" fmla="*/ 2147483647 h 8"/>
              <a:gd name="T2" fmla="*/ 2147483647 w 1640"/>
              <a:gd name="T3" fmla="*/ 0 h 8"/>
              <a:gd name="T4" fmla="*/ 0 60000 65536"/>
              <a:gd name="T5" fmla="*/ 0 60000 65536"/>
              <a:gd name="T6" fmla="*/ 0 w 1640"/>
              <a:gd name="T7" fmla="*/ 0 h 8"/>
              <a:gd name="T8" fmla="*/ 1640 w 1640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0" h="8">
                <a:moveTo>
                  <a:pt x="0" y="8"/>
                </a:moveTo>
                <a:lnTo>
                  <a:pt x="164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80" name="Freeform 85"/>
          <p:cNvSpPr>
            <a:spLocks/>
          </p:cNvSpPr>
          <p:nvPr/>
        </p:nvSpPr>
        <p:spPr bwMode="auto">
          <a:xfrm>
            <a:off x="5092700" y="1193800"/>
            <a:ext cx="12700" cy="2413000"/>
          </a:xfrm>
          <a:custGeom>
            <a:avLst/>
            <a:gdLst>
              <a:gd name="T0" fmla="*/ 2147483647 w 8"/>
              <a:gd name="T1" fmla="*/ 2147483647 h 1520"/>
              <a:gd name="T2" fmla="*/ 0 w 8"/>
              <a:gd name="T3" fmla="*/ 0 h 1520"/>
              <a:gd name="T4" fmla="*/ 0 60000 65536"/>
              <a:gd name="T5" fmla="*/ 0 60000 65536"/>
              <a:gd name="T6" fmla="*/ 0 w 8"/>
              <a:gd name="T7" fmla="*/ 0 h 1520"/>
              <a:gd name="T8" fmla="*/ 8 w 8"/>
              <a:gd name="T9" fmla="*/ 1520 h 15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1520">
                <a:moveTo>
                  <a:pt x="8" y="152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81" name="Line 92"/>
          <p:cNvSpPr>
            <a:spLocks noChangeShapeType="1"/>
          </p:cNvSpPr>
          <p:nvPr/>
        </p:nvSpPr>
        <p:spPr bwMode="auto">
          <a:xfrm>
            <a:off x="1092200" y="6289675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82" name="Line 95"/>
          <p:cNvSpPr>
            <a:spLocks noChangeShapeType="1"/>
          </p:cNvSpPr>
          <p:nvPr/>
        </p:nvSpPr>
        <p:spPr bwMode="auto">
          <a:xfrm>
            <a:off x="1092200" y="4178300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83" name="Line 105"/>
          <p:cNvSpPr>
            <a:spLocks noChangeShapeType="1"/>
          </p:cNvSpPr>
          <p:nvPr/>
        </p:nvSpPr>
        <p:spPr bwMode="auto">
          <a:xfrm>
            <a:off x="1092200" y="4441825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84" name="Line 106"/>
          <p:cNvSpPr>
            <a:spLocks noChangeShapeType="1"/>
          </p:cNvSpPr>
          <p:nvPr/>
        </p:nvSpPr>
        <p:spPr bwMode="auto">
          <a:xfrm>
            <a:off x="1092200" y="4705350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85" name="Line 107"/>
          <p:cNvSpPr>
            <a:spLocks noChangeShapeType="1"/>
          </p:cNvSpPr>
          <p:nvPr/>
        </p:nvSpPr>
        <p:spPr bwMode="auto">
          <a:xfrm>
            <a:off x="1092200" y="4970463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86" name="Line 108"/>
          <p:cNvSpPr>
            <a:spLocks noChangeShapeType="1"/>
          </p:cNvSpPr>
          <p:nvPr/>
        </p:nvSpPr>
        <p:spPr bwMode="auto">
          <a:xfrm>
            <a:off x="1092200" y="5233988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87" name="Line 109"/>
          <p:cNvSpPr>
            <a:spLocks noChangeShapeType="1"/>
          </p:cNvSpPr>
          <p:nvPr/>
        </p:nvSpPr>
        <p:spPr bwMode="auto">
          <a:xfrm>
            <a:off x="1092200" y="5499100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88" name="Line 110"/>
          <p:cNvSpPr>
            <a:spLocks noChangeShapeType="1"/>
          </p:cNvSpPr>
          <p:nvPr/>
        </p:nvSpPr>
        <p:spPr bwMode="auto">
          <a:xfrm>
            <a:off x="1092200" y="5762625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89" name="Line 111"/>
          <p:cNvSpPr>
            <a:spLocks noChangeShapeType="1"/>
          </p:cNvSpPr>
          <p:nvPr/>
        </p:nvSpPr>
        <p:spPr bwMode="auto">
          <a:xfrm>
            <a:off x="1092200" y="6026150"/>
            <a:ext cx="25923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90" name="Freeform 112"/>
          <p:cNvSpPr>
            <a:spLocks/>
          </p:cNvSpPr>
          <p:nvPr/>
        </p:nvSpPr>
        <p:spPr bwMode="auto">
          <a:xfrm>
            <a:off x="1092200" y="6276975"/>
            <a:ext cx="2603500" cy="12700"/>
          </a:xfrm>
          <a:custGeom>
            <a:avLst/>
            <a:gdLst>
              <a:gd name="T0" fmla="*/ 0 w 1640"/>
              <a:gd name="T1" fmla="*/ 2147483647 h 8"/>
              <a:gd name="T2" fmla="*/ 2147483647 w 1640"/>
              <a:gd name="T3" fmla="*/ 0 h 8"/>
              <a:gd name="T4" fmla="*/ 0 60000 65536"/>
              <a:gd name="T5" fmla="*/ 0 60000 65536"/>
              <a:gd name="T6" fmla="*/ 0 w 1640"/>
              <a:gd name="T7" fmla="*/ 0 h 8"/>
              <a:gd name="T8" fmla="*/ 1640 w 1640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0" h="8">
                <a:moveTo>
                  <a:pt x="0" y="8"/>
                </a:moveTo>
                <a:lnTo>
                  <a:pt x="164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91" name="Freeform 113"/>
          <p:cNvSpPr>
            <a:spLocks/>
          </p:cNvSpPr>
          <p:nvPr/>
        </p:nvSpPr>
        <p:spPr bwMode="auto">
          <a:xfrm>
            <a:off x="1076325" y="3933825"/>
            <a:ext cx="20638" cy="2347913"/>
          </a:xfrm>
          <a:custGeom>
            <a:avLst/>
            <a:gdLst>
              <a:gd name="T0" fmla="*/ 2147483647 w 13"/>
              <a:gd name="T1" fmla="*/ 2147483647 h 1479"/>
              <a:gd name="T2" fmla="*/ 0 w 13"/>
              <a:gd name="T3" fmla="*/ 0 h 1479"/>
              <a:gd name="T4" fmla="*/ 0 60000 65536"/>
              <a:gd name="T5" fmla="*/ 0 60000 65536"/>
              <a:gd name="T6" fmla="*/ 0 w 13"/>
              <a:gd name="T7" fmla="*/ 0 h 1479"/>
              <a:gd name="T8" fmla="*/ 13 w 13"/>
              <a:gd name="T9" fmla="*/ 1479 h 147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" h="1479">
                <a:moveTo>
                  <a:pt x="13" y="1479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92" name="Text Box 126"/>
          <p:cNvSpPr txBox="1">
            <a:spLocks noChangeArrowheads="1"/>
          </p:cNvSpPr>
          <p:nvPr/>
        </p:nvSpPr>
        <p:spPr bwMode="auto">
          <a:xfrm>
            <a:off x="4908550" y="6210300"/>
            <a:ext cx="287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0       1      2      3      4  </a:t>
            </a:r>
            <a:r>
              <a:rPr lang="en-US" sz="1800" b="1">
                <a:solidFill>
                  <a:srgbClr val="0000FF"/>
                </a:solidFill>
              </a:rPr>
              <a:t>t</a:t>
            </a:r>
            <a:r>
              <a:rPr lang="ru-RU" sz="1800" b="1">
                <a:solidFill>
                  <a:srgbClr val="0000FF"/>
                </a:solidFill>
              </a:rPr>
              <a:t>, ч</a:t>
            </a:r>
          </a:p>
        </p:txBody>
      </p:sp>
      <p:sp>
        <p:nvSpPr>
          <p:cNvPr id="35893" name="Freeform 127"/>
          <p:cNvSpPr>
            <a:spLocks/>
          </p:cNvSpPr>
          <p:nvPr/>
        </p:nvSpPr>
        <p:spPr bwMode="auto">
          <a:xfrm>
            <a:off x="1092200" y="2860675"/>
            <a:ext cx="1800225" cy="808038"/>
          </a:xfrm>
          <a:custGeom>
            <a:avLst/>
            <a:gdLst>
              <a:gd name="T0" fmla="*/ 0 w 1134"/>
              <a:gd name="T1" fmla="*/ 2147483647 h 509"/>
              <a:gd name="T2" fmla="*/ 2147483647 w 1134"/>
              <a:gd name="T3" fmla="*/ 2147483647 h 509"/>
              <a:gd name="T4" fmla="*/ 2147483647 w 1134"/>
              <a:gd name="T5" fmla="*/ 0 h 509"/>
              <a:gd name="T6" fmla="*/ 2147483647 w 1134"/>
              <a:gd name="T7" fmla="*/ 2147483647 h 509"/>
              <a:gd name="T8" fmla="*/ 0 60000 65536"/>
              <a:gd name="T9" fmla="*/ 0 60000 65536"/>
              <a:gd name="T10" fmla="*/ 0 60000 65536"/>
              <a:gd name="T11" fmla="*/ 0 60000 65536"/>
              <a:gd name="T12" fmla="*/ 0 w 1134"/>
              <a:gd name="T13" fmla="*/ 0 h 509"/>
              <a:gd name="T14" fmla="*/ 1134 w 1134"/>
              <a:gd name="T15" fmla="*/ 509 h 5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4" h="509">
                <a:moveTo>
                  <a:pt x="0" y="509"/>
                </a:moveTo>
                <a:lnTo>
                  <a:pt x="317" y="10"/>
                </a:lnTo>
                <a:lnTo>
                  <a:pt x="966" y="0"/>
                </a:lnTo>
                <a:lnTo>
                  <a:pt x="1134" y="509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94" name="Text Box 129"/>
          <p:cNvSpPr txBox="1">
            <a:spLocks noChangeArrowheads="1"/>
          </p:cNvSpPr>
          <p:nvPr/>
        </p:nvSpPr>
        <p:spPr bwMode="auto">
          <a:xfrm>
            <a:off x="4918075" y="3525838"/>
            <a:ext cx="287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0       1      2      3      4  </a:t>
            </a:r>
            <a:r>
              <a:rPr lang="en-US" sz="1800" b="1">
                <a:solidFill>
                  <a:srgbClr val="0000FF"/>
                </a:solidFill>
              </a:rPr>
              <a:t>t</a:t>
            </a:r>
            <a:r>
              <a:rPr lang="ru-RU" sz="1800" b="1">
                <a:solidFill>
                  <a:srgbClr val="0000FF"/>
                </a:solidFill>
              </a:rPr>
              <a:t>, ч</a:t>
            </a:r>
          </a:p>
        </p:txBody>
      </p:sp>
      <p:sp>
        <p:nvSpPr>
          <p:cNvPr id="35895" name="Text Box 130"/>
          <p:cNvSpPr txBox="1">
            <a:spLocks noChangeArrowheads="1"/>
          </p:cNvSpPr>
          <p:nvPr/>
        </p:nvSpPr>
        <p:spPr bwMode="auto">
          <a:xfrm>
            <a:off x="876300" y="6210300"/>
            <a:ext cx="287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0       1      2      3      4  </a:t>
            </a:r>
            <a:r>
              <a:rPr lang="en-US" sz="1800" b="1">
                <a:solidFill>
                  <a:srgbClr val="0000FF"/>
                </a:solidFill>
              </a:rPr>
              <a:t>t</a:t>
            </a:r>
            <a:r>
              <a:rPr lang="ru-RU" sz="1800" b="1">
                <a:solidFill>
                  <a:srgbClr val="0000FF"/>
                </a:solidFill>
              </a:rPr>
              <a:t>, ч</a:t>
            </a:r>
          </a:p>
        </p:txBody>
      </p:sp>
      <p:sp>
        <p:nvSpPr>
          <p:cNvPr id="35896" name="Text Box 132"/>
          <p:cNvSpPr txBox="1">
            <a:spLocks noChangeArrowheads="1"/>
          </p:cNvSpPr>
          <p:nvPr/>
        </p:nvSpPr>
        <p:spPr bwMode="auto">
          <a:xfrm>
            <a:off x="827088" y="3984625"/>
            <a:ext cx="336550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FF"/>
                </a:solidFill>
              </a:rPr>
              <a:t>S</a:t>
            </a:r>
          </a:p>
          <a:p>
            <a:endParaRPr lang="en-US" sz="1700" b="1"/>
          </a:p>
          <a:p>
            <a:r>
              <a:rPr lang="ru-RU" sz="1700" b="1"/>
              <a:t>6</a:t>
            </a:r>
            <a:endParaRPr lang="en-US" sz="1700" b="1"/>
          </a:p>
          <a:p>
            <a:endParaRPr lang="en-US" sz="1700" b="1"/>
          </a:p>
          <a:p>
            <a:r>
              <a:rPr lang="ru-RU" sz="1700" b="1"/>
              <a:t>4</a:t>
            </a:r>
            <a:endParaRPr lang="en-US" sz="1700" b="1"/>
          </a:p>
          <a:p>
            <a:endParaRPr lang="en-US" sz="1700" b="1"/>
          </a:p>
          <a:p>
            <a:r>
              <a:rPr lang="ru-RU" sz="1700" b="1"/>
              <a:t>2</a:t>
            </a:r>
            <a:endParaRPr lang="en-US" sz="1700" b="1"/>
          </a:p>
          <a:p>
            <a:endParaRPr lang="ru-RU" sz="1700" b="1"/>
          </a:p>
        </p:txBody>
      </p:sp>
      <p:sp>
        <p:nvSpPr>
          <p:cNvPr id="35897" name="Line 135"/>
          <p:cNvSpPr>
            <a:spLocks noChangeShapeType="1"/>
          </p:cNvSpPr>
          <p:nvPr/>
        </p:nvSpPr>
        <p:spPr bwMode="auto">
          <a:xfrm>
            <a:off x="5124450" y="62896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5898" name="Group 139"/>
          <p:cNvGrpSpPr>
            <a:grpSpLocks/>
          </p:cNvGrpSpPr>
          <p:nvPr/>
        </p:nvGrpSpPr>
        <p:grpSpPr bwMode="auto">
          <a:xfrm>
            <a:off x="5367338" y="1436688"/>
            <a:ext cx="2349500" cy="2128837"/>
            <a:chOff x="1632" y="864"/>
            <a:chExt cx="1480" cy="1341"/>
          </a:xfrm>
        </p:grpSpPr>
        <p:sp>
          <p:nvSpPr>
            <p:cNvPr id="35930" name="Freeform 140"/>
            <p:cNvSpPr>
              <a:spLocks/>
            </p:cNvSpPr>
            <p:nvPr/>
          </p:nvSpPr>
          <p:spPr bwMode="auto">
            <a:xfrm>
              <a:off x="3108" y="872"/>
              <a:ext cx="4" cy="1333"/>
            </a:xfrm>
            <a:custGeom>
              <a:avLst/>
              <a:gdLst>
                <a:gd name="T0" fmla="*/ 4 w 4"/>
                <a:gd name="T1" fmla="*/ 0 h 1333"/>
                <a:gd name="T2" fmla="*/ 0 w 4"/>
                <a:gd name="T3" fmla="*/ 1333 h 1333"/>
                <a:gd name="T4" fmla="*/ 0 60000 65536"/>
                <a:gd name="T5" fmla="*/ 0 60000 65536"/>
                <a:gd name="T6" fmla="*/ 0 w 4"/>
                <a:gd name="T7" fmla="*/ 0 h 1333"/>
                <a:gd name="T8" fmla="*/ 4 w 4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1333">
                  <a:moveTo>
                    <a:pt x="4" y="0"/>
                  </a:moveTo>
                  <a:lnTo>
                    <a:pt x="0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31" name="Freeform 141"/>
            <p:cNvSpPr>
              <a:spLocks/>
            </p:cNvSpPr>
            <p:nvPr/>
          </p:nvSpPr>
          <p:spPr bwMode="auto">
            <a:xfrm>
              <a:off x="1632" y="876"/>
              <a:ext cx="7" cy="1329"/>
            </a:xfrm>
            <a:custGeom>
              <a:avLst/>
              <a:gdLst>
                <a:gd name="T0" fmla="*/ 0 w 7"/>
                <a:gd name="T1" fmla="*/ 0 h 1329"/>
                <a:gd name="T2" fmla="*/ 7 w 7"/>
                <a:gd name="T3" fmla="*/ 1329 h 1329"/>
                <a:gd name="T4" fmla="*/ 0 60000 65536"/>
                <a:gd name="T5" fmla="*/ 0 60000 65536"/>
                <a:gd name="T6" fmla="*/ 0 w 7"/>
                <a:gd name="T7" fmla="*/ 0 h 1329"/>
                <a:gd name="T8" fmla="*/ 7 w 7"/>
                <a:gd name="T9" fmla="*/ 1329 h 13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" h="1329">
                  <a:moveTo>
                    <a:pt x="0" y="0"/>
                  </a:moveTo>
                  <a:lnTo>
                    <a:pt x="7" y="1329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32" name="Freeform 142"/>
            <p:cNvSpPr>
              <a:spLocks/>
            </p:cNvSpPr>
            <p:nvPr/>
          </p:nvSpPr>
          <p:spPr bwMode="auto">
            <a:xfrm>
              <a:off x="1796" y="876"/>
              <a:ext cx="6" cy="1329"/>
            </a:xfrm>
            <a:custGeom>
              <a:avLst/>
              <a:gdLst>
                <a:gd name="T0" fmla="*/ 0 w 6"/>
                <a:gd name="T1" fmla="*/ 0 h 1329"/>
                <a:gd name="T2" fmla="*/ 6 w 6"/>
                <a:gd name="T3" fmla="*/ 1329 h 1329"/>
                <a:gd name="T4" fmla="*/ 0 60000 65536"/>
                <a:gd name="T5" fmla="*/ 0 60000 65536"/>
                <a:gd name="T6" fmla="*/ 0 w 6"/>
                <a:gd name="T7" fmla="*/ 0 h 1329"/>
                <a:gd name="T8" fmla="*/ 6 w 6"/>
                <a:gd name="T9" fmla="*/ 1329 h 13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1329">
                  <a:moveTo>
                    <a:pt x="0" y="0"/>
                  </a:moveTo>
                  <a:lnTo>
                    <a:pt x="6" y="1329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33" name="Freeform 143"/>
            <p:cNvSpPr>
              <a:spLocks/>
            </p:cNvSpPr>
            <p:nvPr/>
          </p:nvSpPr>
          <p:spPr bwMode="auto">
            <a:xfrm>
              <a:off x="1956" y="872"/>
              <a:ext cx="9" cy="1333"/>
            </a:xfrm>
            <a:custGeom>
              <a:avLst/>
              <a:gdLst>
                <a:gd name="T0" fmla="*/ 0 w 9"/>
                <a:gd name="T1" fmla="*/ 0 h 1333"/>
                <a:gd name="T2" fmla="*/ 9 w 9"/>
                <a:gd name="T3" fmla="*/ 1333 h 1333"/>
                <a:gd name="T4" fmla="*/ 0 60000 65536"/>
                <a:gd name="T5" fmla="*/ 0 60000 65536"/>
                <a:gd name="T6" fmla="*/ 0 w 9"/>
                <a:gd name="T7" fmla="*/ 0 h 1333"/>
                <a:gd name="T8" fmla="*/ 9 w 9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1333">
                  <a:moveTo>
                    <a:pt x="0" y="0"/>
                  </a:moveTo>
                  <a:lnTo>
                    <a:pt x="9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34" name="Freeform 144"/>
            <p:cNvSpPr>
              <a:spLocks/>
            </p:cNvSpPr>
            <p:nvPr/>
          </p:nvSpPr>
          <p:spPr bwMode="auto">
            <a:xfrm>
              <a:off x="2116" y="876"/>
              <a:ext cx="12" cy="1329"/>
            </a:xfrm>
            <a:custGeom>
              <a:avLst/>
              <a:gdLst>
                <a:gd name="T0" fmla="*/ 0 w 12"/>
                <a:gd name="T1" fmla="*/ 0 h 1329"/>
                <a:gd name="T2" fmla="*/ 12 w 12"/>
                <a:gd name="T3" fmla="*/ 1329 h 1329"/>
                <a:gd name="T4" fmla="*/ 0 60000 65536"/>
                <a:gd name="T5" fmla="*/ 0 60000 65536"/>
                <a:gd name="T6" fmla="*/ 0 w 12"/>
                <a:gd name="T7" fmla="*/ 0 h 1329"/>
                <a:gd name="T8" fmla="*/ 12 w 12"/>
                <a:gd name="T9" fmla="*/ 1329 h 13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" h="1329">
                  <a:moveTo>
                    <a:pt x="0" y="0"/>
                  </a:moveTo>
                  <a:lnTo>
                    <a:pt x="12" y="1329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35" name="Freeform 145"/>
            <p:cNvSpPr>
              <a:spLocks/>
            </p:cNvSpPr>
            <p:nvPr/>
          </p:nvSpPr>
          <p:spPr bwMode="auto">
            <a:xfrm>
              <a:off x="2276" y="864"/>
              <a:ext cx="16" cy="1341"/>
            </a:xfrm>
            <a:custGeom>
              <a:avLst/>
              <a:gdLst>
                <a:gd name="T0" fmla="*/ 0 w 16"/>
                <a:gd name="T1" fmla="*/ 0 h 1341"/>
                <a:gd name="T2" fmla="*/ 16 w 16"/>
                <a:gd name="T3" fmla="*/ 1341 h 1341"/>
                <a:gd name="T4" fmla="*/ 0 60000 65536"/>
                <a:gd name="T5" fmla="*/ 0 60000 65536"/>
                <a:gd name="T6" fmla="*/ 0 w 16"/>
                <a:gd name="T7" fmla="*/ 0 h 1341"/>
                <a:gd name="T8" fmla="*/ 16 w 16"/>
                <a:gd name="T9" fmla="*/ 1341 h 13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1341">
                  <a:moveTo>
                    <a:pt x="0" y="0"/>
                  </a:moveTo>
                  <a:lnTo>
                    <a:pt x="16" y="1341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36" name="Freeform 146"/>
            <p:cNvSpPr>
              <a:spLocks/>
            </p:cNvSpPr>
            <p:nvPr/>
          </p:nvSpPr>
          <p:spPr bwMode="auto">
            <a:xfrm>
              <a:off x="2448" y="872"/>
              <a:ext cx="7" cy="1333"/>
            </a:xfrm>
            <a:custGeom>
              <a:avLst/>
              <a:gdLst>
                <a:gd name="T0" fmla="*/ 0 w 7"/>
                <a:gd name="T1" fmla="*/ 0 h 1333"/>
                <a:gd name="T2" fmla="*/ 7 w 7"/>
                <a:gd name="T3" fmla="*/ 1333 h 1333"/>
                <a:gd name="T4" fmla="*/ 0 60000 65536"/>
                <a:gd name="T5" fmla="*/ 0 60000 65536"/>
                <a:gd name="T6" fmla="*/ 0 w 7"/>
                <a:gd name="T7" fmla="*/ 0 h 1333"/>
                <a:gd name="T8" fmla="*/ 7 w 7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" h="1333">
                  <a:moveTo>
                    <a:pt x="0" y="0"/>
                  </a:moveTo>
                  <a:lnTo>
                    <a:pt x="7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37" name="Freeform 147"/>
            <p:cNvSpPr>
              <a:spLocks/>
            </p:cNvSpPr>
            <p:nvPr/>
          </p:nvSpPr>
          <p:spPr bwMode="auto">
            <a:xfrm>
              <a:off x="2616" y="876"/>
              <a:ext cx="3" cy="1329"/>
            </a:xfrm>
            <a:custGeom>
              <a:avLst/>
              <a:gdLst>
                <a:gd name="T0" fmla="*/ 0 w 3"/>
                <a:gd name="T1" fmla="*/ 0 h 1329"/>
                <a:gd name="T2" fmla="*/ 3 w 3"/>
                <a:gd name="T3" fmla="*/ 1329 h 1329"/>
                <a:gd name="T4" fmla="*/ 0 60000 65536"/>
                <a:gd name="T5" fmla="*/ 0 60000 65536"/>
                <a:gd name="T6" fmla="*/ 0 w 3"/>
                <a:gd name="T7" fmla="*/ 0 h 1329"/>
                <a:gd name="T8" fmla="*/ 3 w 3"/>
                <a:gd name="T9" fmla="*/ 1329 h 13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1329">
                  <a:moveTo>
                    <a:pt x="0" y="0"/>
                  </a:moveTo>
                  <a:lnTo>
                    <a:pt x="3" y="1329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38" name="Freeform 148"/>
            <p:cNvSpPr>
              <a:spLocks/>
            </p:cNvSpPr>
            <p:nvPr/>
          </p:nvSpPr>
          <p:spPr bwMode="auto">
            <a:xfrm>
              <a:off x="2780" y="872"/>
              <a:ext cx="1" cy="1333"/>
            </a:xfrm>
            <a:custGeom>
              <a:avLst/>
              <a:gdLst>
                <a:gd name="T0" fmla="*/ 0 w 1"/>
                <a:gd name="T1" fmla="*/ 0 h 1333"/>
                <a:gd name="T2" fmla="*/ 1 w 1"/>
                <a:gd name="T3" fmla="*/ 1333 h 1333"/>
                <a:gd name="T4" fmla="*/ 0 60000 65536"/>
                <a:gd name="T5" fmla="*/ 0 60000 65536"/>
                <a:gd name="T6" fmla="*/ 0 w 1"/>
                <a:gd name="T7" fmla="*/ 0 h 1333"/>
                <a:gd name="T8" fmla="*/ 1 w 1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33">
                  <a:moveTo>
                    <a:pt x="0" y="0"/>
                  </a:moveTo>
                  <a:lnTo>
                    <a:pt x="1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39" name="Freeform 149"/>
            <p:cNvSpPr>
              <a:spLocks/>
            </p:cNvSpPr>
            <p:nvPr/>
          </p:nvSpPr>
          <p:spPr bwMode="auto">
            <a:xfrm>
              <a:off x="2940" y="872"/>
              <a:ext cx="5" cy="1333"/>
            </a:xfrm>
            <a:custGeom>
              <a:avLst/>
              <a:gdLst>
                <a:gd name="T0" fmla="*/ 0 w 5"/>
                <a:gd name="T1" fmla="*/ 0 h 1333"/>
                <a:gd name="T2" fmla="*/ 5 w 5"/>
                <a:gd name="T3" fmla="*/ 1333 h 1333"/>
                <a:gd name="T4" fmla="*/ 0 60000 65536"/>
                <a:gd name="T5" fmla="*/ 0 60000 65536"/>
                <a:gd name="T6" fmla="*/ 0 w 5"/>
                <a:gd name="T7" fmla="*/ 0 h 1333"/>
                <a:gd name="T8" fmla="*/ 5 w 5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" h="1333">
                  <a:moveTo>
                    <a:pt x="0" y="0"/>
                  </a:moveTo>
                  <a:lnTo>
                    <a:pt x="5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899" name="Group 150"/>
          <p:cNvGrpSpPr>
            <a:grpSpLocks/>
          </p:cNvGrpSpPr>
          <p:nvPr/>
        </p:nvGrpSpPr>
        <p:grpSpPr bwMode="auto">
          <a:xfrm>
            <a:off x="1335088" y="4160838"/>
            <a:ext cx="2349500" cy="2128837"/>
            <a:chOff x="1632" y="864"/>
            <a:chExt cx="1480" cy="1341"/>
          </a:xfrm>
        </p:grpSpPr>
        <p:sp>
          <p:nvSpPr>
            <p:cNvPr id="35920" name="Freeform 151"/>
            <p:cNvSpPr>
              <a:spLocks/>
            </p:cNvSpPr>
            <p:nvPr/>
          </p:nvSpPr>
          <p:spPr bwMode="auto">
            <a:xfrm>
              <a:off x="3108" y="872"/>
              <a:ext cx="4" cy="1333"/>
            </a:xfrm>
            <a:custGeom>
              <a:avLst/>
              <a:gdLst>
                <a:gd name="T0" fmla="*/ 4 w 4"/>
                <a:gd name="T1" fmla="*/ 0 h 1333"/>
                <a:gd name="T2" fmla="*/ 0 w 4"/>
                <a:gd name="T3" fmla="*/ 1333 h 1333"/>
                <a:gd name="T4" fmla="*/ 0 60000 65536"/>
                <a:gd name="T5" fmla="*/ 0 60000 65536"/>
                <a:gd name="T6" fmla="*/ 0 w 4"/>
                <a:gd name="T7" fmla="*/ 0 h 1333"/>
                <a:gd name="T8" fmla="*/ 4 w 4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1333">
                  <a:moveTo>
                    <a:pt x="4" y="0"/>
                  </a:moveTo>
                  <a:lnTo>
                    <a:pt x="0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21" name="Freeform 152"/>
            <p:cNvSpPr>
              <a:spLocks/>
            </p:cNvSpPr>
            <p:nvPr/>
          </p:nvSpPr>
          <p:spPr bwMode="auto">
            <a:xfrm>
              <a:off x="1632" y="876"/>
              <a:ext cx="7" cy="1329"/>
            </a:xfrm>
            <a:custGeom>
              <a:avLst/>
              <a:gdLst>
                <a:gd name="T0" fmla="*/ 0 w 7"/>
                <a:gd name="T1" fmla="*/ 0 h 1329"/>
                <a:gd name="T2" fmla="*/ 7 w 7"/>
                <a:gd name="T3" fmla="*/ 1329 h 1329"/>
                <a:gd name="T4" fmla="*/ 0 60000 65536"/>
                <a:gd name="T5" fmla="*/ 0 60000 65536"/>
                <a:gd name="T6" fmla="*/ 0 w 7"/>
                <a:gd name="T7" fmla="*/ 0 h 1329"/>
                <a:gd name="T8" fmla="*/ 7 w 7"/>
                <a:gd name="T9" fmla="*/ 1329 h 13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" h="1329">
                  <a:moveTo>
                    <a:pt x="0" y="0"/>
                  </a:moveTo>
                  <a:lnTo>
                    <a:pt x="7" y="1329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22" name="Freeform 153"/>
            <p:cNvSpPr>
              <a:spLocks/>
            </p:cNvSpPr>
            <p:nvPr/>
          </p:nvSpPr>
          <p:spPr bwMode="auto">
            <a:xfrm>
              <a:off x="1796" y="876"/>
              <a:ext cx="6" cy="1329"/>
            </a:xfrm>
            <a:custGeom>
              <a:avLst/>
              <a:gdLst>
                <a:gd name="T0" fmla="*/ 0 w 6"/>
                <a:gd name="T1" fmla="*/ 0 h 1329"/>
                <a:gd name="T2" fmla="*/ 6 w 6"/>
                <a:gd name="T3" fmla="*/ 1329 h 1329"/>
                <a:gd name="T4" fmla="*/ 0 60000 65536"/>
                <a:gd name="T5" fmla="*/ 0 60000 65536"/>
                <a:gd name="T6" fmla="*/ 0 w 6"/>
                <a:gd name="T7" fmla="*/ 0 h 1329"/>
                <a:gd name="T8" fmla="*/ 6 w 6"/>
                <a:gd name="T9" fmla="*/ 1329 h 13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1329">
                  <a:moveTo>
                    <a:pt x="0" y="0"/>
                  </a:moveTo>
                  <a:lnTo>
                    <a:pt x="6" y="1329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23" name="Freeform 154"/>
            <p:cNvSpPr>
              <a:spLocks/>
            </p:cNvSpPr>
            <p:nvPr/>
          </p:nvSpPr>
          <p:spPr bwMode="auto">
            <a:xfrm>
              <a:off x="1956" y="872"/>
              <a:ext cx="9" cy="1333"/>
            </a:xfrm>
            <a:custGeom>
              <a:avLst/>
              <a:gdLst>
                <a:gd name="T0" fmla="*/ 0 w 9"/>
                <a:gd name="T1" fmla="*/ 0 h 1333"/>
                <a:gd name="T2" fmla="*/ 9 w 9"/>
                <a:gd name="T3" fmla="*/ 1333 h 1333"/>
                <a:gd name="T4" fmla="*/ 0 60000 65536"/>
                <a:gd name="T5" fmla="*/ 0 60000 65536"/>
                <a:gd name="T6" fmla="*/ 0 w 9"/>
                <a:gd name="T7" fmla="*/ 0 h 1333"/>
                <a:gd name="T8" fmla="*/ 9 w 9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1333">
                  <a:moveTo>
                    <a:pt x="0" y="0"/>
                  </a:moveTo>
                  <a:lnTo>
                    <a:pt x="9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24" name="Freeform 155"/>
            <p:cNvSpPr>
              <a:spLocks/>
            </p:cNvSpPr>
            <p:nvPr/>
          </p:nvSpPr>
          <p:spPr bwMode="auto">
            <a:xfrm>
              <a:off x="2116" y="876"/>
              <a:ext cx="12" cy="1329"/>
            </a:xfrm>
            <a:custGeom>
              <a:avLst/>
              <a:gdLst>
                <a:gd name="T0" fmla="*/ 0 w 12"/>
                <a:gd name="T1" fmla="*/ 0 h 1329"/>
                <a:gd name="T2" fmla="*/ 12 w 12"/>
                <a:gd name="T3" fmla="*/ 1329 h 1329"/>
                <a:gd name="T4" fmla="*/ 0 60000 65536"/>
                <a:gd name="T5" fmla="*/ 0 60000 65536"/>
                <a:gd name="T6" fmla="*/ 0 w 12"/>
                <a:gd name="T7" fmla="*/ 0 h 1329"/>
                <a:gd name="T8" fmla="*/ 12 w 12"/>
                <a:gd name="T9" fmla="*/ 1329 h 13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" h="1329">
                  <a:moveTo>
                    <a:pt x="0" y="0"/>
                  </a:moveTo>
                  <a:lnTo>
                    <a:pt x="12" y="1329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25" name="Freeform 156"/>
            <p:cNvSpPr>
              <a:spLocks/>
            </p:cNvSpPr>
            <p:nvPr/>
          </p:nvSpPr>
          <p:spPr bwMode="auto">
            <a:xfrm>
              <a:off x="2276" y="864"/>
              <a:ext cx="16" cy="1341"/>
            </a:xfrm>
            <a:custGeom>
              <a:avLst/>
              <a:gdLst>
                <a:gd name="T0" fmla="*/ 0 w 16"/>
                <a:gd name="T1" fmla="*/ 0 h 1341"/>
                <a:gd name="T2" fmla="*/ 16 w 16"/>
                <a:gd name="T3" fmla="*/ 1341 h 1341"/>
                <a:gd name="T4" fmla="*/ 0 60000 65536"/>
                <a:gd name="T5" fmla="*/ 0 60000 65536"/>
                <a:gd name="T6" fmla="*/ 0 w 16"/>
                <a:gd name="T7" fmla="*/ 0 h 1341"/>
                <a:gd name="T8" fmla="*/ 16 w 16"/>
                <a:gd name="T9" fmla="*/ 1341 h 13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1341">
                  <a:moveTo>
                    <a:pt x="0" y="0"/>
                  </a:moveTo>
                  <a:lnTo>
                    <a:pt x="16" y="1341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26" name="Freeform 157"/>
            <p:cNvSpPr>
              <a:spLocks/>
            </p:cNvSpPr>
            <p:nvPr/>
          </p:nvSpPr>
          <p:spPr bwMode="auto">
            <a:xfrm>
              <a:off x="2448" y="872"/>
              <a:ext cx="7" cy="1333"/>
            </a:xfrm>
            <a:custGeom>
              <a:avLst/>
              <a:gdLst>
                <a:gd name="T0" fmla="*/ 0 w 7"/>
                <a:gd name="T1" fmla="*/ 0 h 1333"/>
                <a:gd name="T2" fmla="*/ 7 w 7"/>
                <a:gd name="T3" fmla="*/ 1333 h 1333"/>
                <a:gd name="T4" fmla="*/ 0 60000 65536"/>
                <a:gd name="T5" fmla="*/ 0 60000 65536"/>
                <a:gd name="T6" fmla="*/ 0 w 7"/>
                <a:gd name="T7" fmla="*/ 0 h 1333"/>
                <a:gd name="T8" fmla="*/ 7 w 7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" h="1333">
                  <a:moveTo>
                    <a:pt x="0" y="0"/>
                  </a:moveTo>
                  <a:lnTo>
                    <a:pt x="7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27" name="Freeform 158"/>
            <p:cNvSpPr>
              <a:spLocks/>
            </p:cNvSpPr>
            <p:nvPr/>
          </p:nvSpPr>
          <p:spPr bwMode="auto">
            <a:xfrm>
              <a:off x="2616" y="876"/>
              <a:ext cx="3" cy="1329"/>
            </a:xfrm>
            <a:custGeom>
              <a:avLst/>
              <a:gdLst>
                <a:gd name="T0" fmla="*/ 0 w 3"/>
                <a:gd name="T1" fmla="*/ 0 h 1329"/>
                <a:gd name="T2" fmla="*/ 3 w 3"/>
                <a:gd name="T3" fmla="*/ 1329 h 1329"/>
                <a:gd name="T4" fmla="*/ 0 60000 65536"/>
                <a:gd name="T5" fmla="*/ 0 60000 65536"/>
                <a:gd name="T6" fmla="*/ 0 w 3"/>
                <a:gd name="T7" fmla="*/ 0 h 1329"/>
                <a:gd name="T8" fmla="*/ 3 w 3"/>
                <a:gd name="T9" fmla="*/ 1329 h 13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1329">
                  <a:moveTo>
                    <a:pt x="0" y="0"/>
                  </a:moveTo>
                  <a:lnTo>
                    <a:pt x="3" y="1329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28" name="Freeform 159"/>
            <p:cNvSpPr>
              <a:spLocks/>
            </p:cNvSpPr>
            <p:nvPr/>
          </p:nvSpPr>
          <p:spPr bwMode="auto">
            <a:xfrm>
              <a:off x="2780" y="872"/>
              <a:ext cx="1" cy="1333"/>
            </a:xfrm>
            <a:custGeom>
              <a:avLst/>
              <a:gdLst>
                <a:gd name="T0" fmla="*/ 0 w 1"/>
                <a:gd name="T1" fmla="*/ 0 h 1333"/>
                <a:gd name="T2" fmla="*/ 1 w 1"/>
                <a:gd name="T3" fmla="*/ 1333 h 1333"/>
                <a:gd name="T4" fmla="*/ 0 60000 65536"/>
                <a:gd name="T5" fmla="*/ 0 60000 65536"/>
                <a:gd name="T6" fmla="*/ 0 w 1"/>
                <a:gd name="T7" fmla="*/ 0 h 1333"/>
                <a:gd name="T8" fmla="*/ 1 w 1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33">
                  <a:moveTo>
                    <a:pt x="0" y="0"/>
                  </a:moveTo>
                  <a:lnTo>
                    <a:pt x="1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29" name="Freeform 160"/>
            <p:cNvSpPr>
              <a:spLocks/>
            </p:cNvSpPr>
            <p:nvPr/>
          </p:nvSpPr>
          <p:spPr bwMode="auto">
            <a:xfrm>
              <a:off x="2940" y="872"/>
              <a:ext cx="5" cy="1333"/>
            </a:xfrm>
            <a:custGeom>
              <a:avLst/>
              <a:gdLst>
                <a:gd name="T0" fmla="*/ 0 w 5"/>
                <a:gd name="T1" fmla="*/ 0 h 1333"/>
                <a:gd name="T2" fmla="*/ 5 w 5"/>
                <a:gd name="T3" fmla="*/ 1333 h 1333"/>
                <a:gd name="T4" fmla="*/ 0 60000 65536"/>
                <a:gd name="T5" fmla="*/ 0 60000 65536"/>
                <a:gd name="T6" fmla="*/ 0 w 5"/>
                <a:gd name="T7" fmla="*/ 0 h 1333"/>
                <a:gd name="T8" fmla="*/ 5 w 5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" h="1333">
                  <a:moveTo>
                    <a:pt x="0" y="0"/>
                  </a:moveTo>
                  <a:lnTo>
                    <a:pt x="5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900" name="Group 161"/>
          <p:cNvGrpSpPr>
            <a:grpSpLocks/>
          </p:cNvGrpSpPr>
          <p:nvPr/>
        </p:nvGrpSpPr>
        <p:grpSpPr bwMode="auto">
          <a:xfrm>
            <a:off x="5411788" y="4129088"/>
            <a:ext cx="2349500" cy="2128837"/>
            <a:chOff x="1632" y="864"/>
            <a:chExt cx="1480" cy="1341"/>
          </a:xfrm>
        </p:grpSpPr>
        <p:sp>
          <p:nvSpPr>
            <p:cNvPr id="35910" name="Freeform 162"/>
            <p:cNvSpPr>
              <a:spLocks/>
            </p:cNvSpPr>
            <p:nvPr/>
          </p:nvSpPr>
          <p:spPr bwMode="auto">
            <a:xfrm>
              <a:off x="3108" y="872"/>
              <a:ext cx="4" cy="1333"/>
            </a:xfrm>
            <a:custGeom>
              <a:avLst/>
              <a:gdLst>
                <a:gd name="T0" fmla="*/ 4 w 4"/>
                <a:gd name="T1" fmla="*/ 0 h 1333"/>
                <a:gd name="T2" fmla="*/ 0 w 4"/>
                <a:gd name="T3" fmla="*/ 1333 h 1333"/>
                <a:gd name="T4" fmla="*/ 0 60000 65536"/>
                <a:gd name="T5" fmla="*/ 0 60000 65536"/>
                <a:gd name="T6" fmla="*/ 0 w 4"/>
                <a:gd name="T7" fmla="*/ 0 h 1333"/>
                <a:gd name="T8" fmla="*/ 4 w 4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1333">
                  <a:moveTo>
                    <a:pt x="4" y="0"/>
                  </a:moveTo>
                  <a:lnTo>
                    <a:pt x="0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11" name="Freeform 163"/>
            <p:cNvSpPr>
              <a:spLocks/>
            </p:cNvSpPr>
            <p:nvPr/>
          </p:nvSpPr>
          <p:spPr bwMode="auto">
            <a:xfrm>
              <a:off x="1632" y="876"/>
              <a:ext cx="7" cy="1329"/>
            </a:xfrm>
            <a:custGeom>
              <a:avLst/>
              <a:gdLst>
                <a:gd name="T0" fmla="*/ 0 w 7"/>
                <a:gd name="T1" fmla="*/ 0 h 1329"/>
                <a:gd name="T2" fmla="*/ 7 w 7"/>
                <a:gd name="T3" fmla="*/ 1329 h 1329"/>
                <a:gd name="T4" fmla="*/ 0 60000 65536"/>
                <a:gd name="T5" fmla="*/ 0 60000 65536"/>
                <a:gd name="T6" fmla="*/ 0 w 7"/>
                <a:gd name="T7" fmla="*/ 0 h 1329"/>
                <a:gd name="T8" fmla="*/ 7 w 7"/>
                <a:gd name="T9" fmla="*/ 1329 h 13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" h="1329">
                  <a:moveTo>
                    <a:pt x="0" y="0"/>
                  </a:moveTo>
                  <a:lnTo>
                    <a:pt x="7" y="1329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12" name="Freeform 164"/>
            <p:cNvSpPr>
              <a:spLocks/>
            </p:cNvSpPr>
            <p:nvPr/>
          </p:nvSpPr>
          <p:spPr bwMode="auto">
            <a:xfrm>
              <a:off x="1796" y="876"/>
              <a:ext cx="6" cy="1329"/>
            </a:xfrm>
            <a:custGeom>
              <a:avLst/>
              <a:gdLst>
                <a:gd name="T0" fmla="*/ 0 w 6"/>
                <a:gd name="T1" fmla="*/ 0 h 1329"/>
                <a:gd name="T2" fmla="*/ 6 w 6"/>
                <a:gd name="T3" fmla="*/ 1329 h 1329"/>
                <a:gd name="T4" fmla="*/ 0 60000 65536"/>
                <a:gd name="T5" fmla="*/ 0 60000 65536"/>
                <a:gd name="T6" fmla="*/ 0 w 6"/>
                <a:gd name="T7" fmla="*/ 0 h 1329"/>
                <a:gd name="T8" fmla="*/ 6 w 6"/>
                <a:gd name="T9" fmla="*/ 1329 h 13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1329">
                  <a:moveTo>
                    <a:pt x="0" y="0"/>
                  </a:moveTo>
                  <a:lnTo>
                    <a:pt x="6" y="1329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13" name="Freeform 165"/>
            <p:cNvSpPr>
              <a:spLocks/>
            </p:cNvSpPr>
            <p:nvPr/>
          </p:nvSpPr>
          <p:spPr bwMode="auto">
            <a:xfrm>
              <a:off x="1956" y="872"/>
              <a:ext cx="9" cy="1333"/>
            </a:xfrm>
            <a:custGeom>
              <a:avLst/>
              <a:gdLst>
                <a:gd name="T0" fmla="*/ 0 w 9"/>
                <a:gd name="T1" fmla="*/ 0 h 1333"/>
                <a:gd name="T2" fmla="*/ 9 w 9"/>
                <a:gd name="T3" fmla="*/ 1333 h 1333"/>
                <a:gd name="T4" fmla="*/ 0 60000 65536"/>
                <a:gd name="T5" fmla="*/ 0 60000 65536"/>
                <a:gd name="T6" fmla="*/ 0 w 9"/>
                <a:gd name="T7" fmla="*/ 0 h 1333"/>
                <a:gd name="T8" fmla="*/ 9 w 9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1333">
                  <a:moveTo>
                    <a:pt x="0" y="0"/>
                  </a:moveTo>
                  <a:lnTo>
                    <a:pt x="9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14" name="Freeform 166"/>
            <p:cNvSpPr>
              <a:spLocks/>
            </p:cNvSpPr>
            <p:nvPr/>
          </p:nvSpPr>
          <p:spPr bwMode="auto">
            <a:xfrm>
              <a:off x="2116" y="876"/>
              <a:ext cx="12" cy="1329"/>
            </a:xfrm>
            <a:custGeom>
              <a:avLst/>
              <a:gdLst>
                <a:gd name="T0" fmla="*/ 0 w 12"/>
                <a:gd name="T1" fmla="*/ 0 h 1329"/>
                <a:gd name="T2" fmla="*/ 12 w 12"/>
                <a:gd name="T3" fmla="*/ 1329 h 1329"/>
                <a:gd name="T4" fmla="*/ 0 60000 65536"/>
                <a:gd name="T5" fmla="*/ 0 60000 65536"/>
                <a:gd name="T6" fmla="*/ 0 w 12"/>
                <a:gd name="T7" fmla="*/ 0 h 1329"/>
                <a:gd name="T8" fmla="*/ 12 w 12"/>
                <a:gd name="T9" fmla="*/ 1329 h 13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" h="1329">
                  <a:moveTo>
                    <a:pt x="0" y="0"/>
                  </a:moveTo>
                  <a:lnTo>
                    <a:pt x="12" y="1329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15" name="Freeform 167"/>
            <p:cNvSpPr>
              <a:spLocks/>
            </p:cNvSpPr>
            <p:nvPr/>
          </p:nvSpPr>
          <p:spPr bwMode="auto">
            <a:xfrm>
              <a:off x="2276" y="864"/>
              <a:ext cx="16" cy="1341"/>
            </a:xfrm>
            <a:custGeom>
              <a:avLst/>
              <a:gdLst>
                <a:gd name="T0" fmla="*/ 0 w 16"/>
                <a:gd name="T1" fmla="*/ 0 h 1341"/>
                <a:gd name="T2" fmla="*/ 16 w 16"/>
                <a:gd name="T3" fmla="*/ 1341 h 1341"/>
                <a:gd name="T4" fmla="*/ 0 60000 65536"/>
                <a:gd name="T5" fmla="*/ 0 60000 65536"/>
                <a:gd name="T6" fmla="*/ 0 w 16"/>
                <a:gd name="T7" fmla="*/ 0 h 1341"/>
                <a:gd name="T8" fmla="*/ 16 w 16"/>
                <a:gd name="T9" fmla="*/ 1341 h 13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1341">
                  <a:moveTo>
                    <a:pt x="0" y="0"/>
                  </a:moveTo>
                  <a:lnTo>
                    <a:pt x="16" y="1341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16" name="Freeform 168"/>
            <p:cNvSpPr>
              <a:spLocks/>
            </p:cNvSpPr>
            <p:nvPr/>
          </p:nvSpPr>
          <p:spPr bwMode="auto">
            <a:xfrm>
              <a:off x="2448" y="872"/>
              <a:ext cx="7" cy="1333"/>
            </a:xfrm>
            <a:custGeom>
              <a:avLst/>
              <a:gdLst>
                <a:gd name="T0" fmla="*/ 0 w 7"/>
                <a:gd name="T1" fmla="*/ 0 h 1333"/>
                <a:gd name="T2" fmla="*/ 7 w 7"/>
                <a:gd name="T3" fmla="*/ 1333 h 1333"/>
                <a:gd name="T4" fmla="*/ 0 60000 65536"/>
                <a:gd name="T5" fmla="*/ 0 60000 65536"/>
                <a:gd name="T6" fmla="*/ 0 w 7"/>
                <a:gd name="T7" fmla="*/ 0 h 1333"/>
                <a:gd name="T8" fmla="*/ 7 w 7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" h="1333">
                  <a:moveTo>
                    <a:pt x="0" y="0"/>
                  </a:moveTo>
                  <a:lnTo>
                    <a:pt x="7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17" name="Freeform 169"/>
            <p:cNvSpPr>
              <a:spLocks/>
            </p:cNvSpPr>
            <p:nvPr/>
          </p:nvSpPr>
          <p:spPr bwMode="auto">
            <a:xfrm>
              <a:off x="2616" y="876"/>
              <a:ext cx="3" cy="1329"/>
            </a:xfrm>
            <a:custGeom>
              <a:avLst/>
              <a:gdLst>
                <a:gd name="T0" fmla="*/ 0 w 3"/>
                <a:gd name="T1" fmla="*/ 0 h 1329"/>
                <a:gd name="T2" fmla="*/ 3 w 3"/>
                <a:gd name="T3" fmla="*/ 1329 h 1329"/>
                <a:gd name="T4" fmla="*/ 0 60000 65536"/>
                <a:gd name="T5" fmla="*/ 0 60000 65536"/>
                <a:gd name="T6" fmla="*/ 0 w 3"/>
                <a:gd name="T7" fmla="*/ 0 h 1329"/>
                <a:gd name="T8" fmla="*/ 3 w 3"/>
                <a:gd name="T9" fmla="*/ 1329 h 13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1329">
                  <a:moveTo>
                    <a:pt x="0" y="0"/>
                  </a:moveTo>
                  <a:lnTo>
                    <a:pt x="3" y="1329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18" name="Freeform 170"/>
            <p:cNvSpPr>
              <a:spLocks/>
            </p:cNvSpPr>
            <p:nvPr/>
          </p:nvSpPr>
          <p:spPr bwMode="auto">
            <a:xfrm>
              <a:off x="2780" y="872"/>
              <a:ext cx="1" cy="1333"/>
            </a:xfrm>
            <a:custGeom>
              <a:avLst/>
              <a:gdLst>
                <a:gd name="T0" fmla="*/ 0 w 1"/>
                <a:gd name="T1" fmla="*/ 0 h 1333"/>
                <a:gd name="T2" fmla="*/ 1 w 1"/>
                <a:gd name="T3" fmla="*/ 1333 h 1333"/>
                <a:gd name="T4" fmla="*/ 0 60000 65536"/>
                <a:gd name="T5" fmla="*/ 0 60000 65536"/>
                <a:gd name="T6" fmla="*/ 0 w 1"/>
                <a:gd name="T7" fmla="*/ 0 h 1333"/>
                <a:gd name="T8" fmla="*/ 1 w 1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33">
                  <a:moveTo>
                    <a:pt x="0" y="0"/>
                  </a:moveTo>
                  <a:lnTo>
                    <a:pt x="1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19" name="Freeform 171"/>
            <p:cNvSpPr>
              <a:spLocks/>
            </p:cNvSpPr>
            <p:nvPr/>
          </p:nvSpPr>
          <p:spPr bwMode="auto">
            <a:xfrm>
              <a:off x="2940" y="872"/>
              <a:ext cx="5" cy="1333"/>
            </a:xfrm>
            <a:custGeom>
              <a:avLst/>
              <a:gdLst>
                <a:gd name="T0" fmla="*/ 0 w 5"/>
                <a:gd name="T1" fmla="*/ 0 h 1333"/>
                <a:gd name="T2" fmla="*/ 5 w 5"/>
                <a:gd name="T3" fmla="*/ 1333 h 1333"/>
                <a:gd name="T4" fmla="*/ 0 60000 65536"/>
                <a:gd name="T5" fmla="*/ 0 60000 65536"/>
                <a:gd name="T6" fmla="*/ 0 w 5"/>
                <a:gd name="T7" fmla="*/ 0 h 1333"/>
                <a:gd name="T8" fmla="*/ 5 w 5"/>
                <a:gd name="T9" fmla="*/ 1333 h 13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" h="1333">
                  <a:moveTo>
                    <a:pt x="0" y="0"/>
                  </a:moveTo>
                  <a:lnTo>
                    <a:pt x="5" y="1333"/>
                  </a:lnTo>
                </a:path>
              </a:pathLst>
            </a:cu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901" name="Freeform 128"/>
          <p:cNvSpPr>
            <a:spLocks/>
          </p:cNvSpPr>
          <p:nvPr/>
        </p:nvSpPr>
        <p:spPr bwMode="auto">
          <a:xfrm>
            <a:off x="1092200" y="4695825"/>
            <a:ext cx="1825625" cy="1593850"/>
          </a:xfrm>
          <a:custGeom>
            <a:avLst/>
            <a:gdLst>
              <a:gd name="T0" fmla="*/ 0 w 1150"/>
              <a:gd name="T1" fmla="*/ 2147483647 h 1004"/>
              <a:gd name="T2" fmla="*/ 2147483647 w 1150"/>
              <a:gd name="T3" fmla="*/ 2147483647 h 1004"/>
              <a:gd name="T4" fmla="*/ 2147483647 w 1150"/>
              <a:gd name="T5" fmla="*/ 2147483647 h 1004"/>
              <a:gd name="T6" fmla="*/ 2147483647 w 1150"/>
              <a:gd name="T7" fmla="*/ 0 h 1004"/>
              <a:gd name="T8" fmla="*/ 0 60000 65536"/>
              <a:gd name="T9" fmla="*/ 0 60000 65536"/>
              <a:gd name="T10" fmla="*/ 0 60000 65536"/>
              <a:gd name="T11" fmla="*/ 0 60000 65536"/>
              <a:gd name="T12" fmla="*/ 0 w 1150"/>
              <a:gd name="T13" fmla="*/ 0 h 1004"/>
              <a:gd name="T14" fmla="*/ 1150 w 1150"/>
              <a:gd name="T15" fmla="*/ 1004 h 10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0" h="1004">
                <a:moveTo>
                  <a:pt x="0" y="1004"/>
                </a:moveTo>
                <a:lnTo>
                  <a:pt x="317" y="505"/>
                </a:lnTo>
                <a:lnTo>
                  <a:pt x="966" y="495"/>
                </a:lnTo>
                <a:lnTo>
                  <a:pt x="115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902" name="Freeform 137"/>
          <p:cNvSpPr>
            <a:spLocks/>
          </p:cNvSpPr>
          <p:nvPr/>
        </p:nvSpPr>
        <p:spPr bwMode="auto">
          <a:xfrm>
            <a:off x="5124450" y="4705350"/>
            <a:ext cx="1295400" cy="1584325"/>
          </a:xfrm>
          <a:custGeom>
            <a:avLst/>
            <a:gdLst>
              <a:gd name="T0" fmla="*/ 0 w 816"/>
              <a:gd name="T1" fmla="*/ 2147483647 h 998"/>
              <a:gd name="T2" fmla="*/ 2147483647 w 816"/>
              <a:gd name="T3" fmla="*/ 2147483647 h 998"/>
              <a:gd name="T4" fmla="*/ 2147483647 w 816"/>
              <a:gd name="T5" fmla="*/ 0 h 998"/>
              <a:gd name="T6" fmla="*/ 0 60000 65536"/>
              <a:gd name="T7" fmla="*/ 0 60000 65536"/>
              <a:gd name="T8" fmla="*/ 0 60000 65536"/>
              <a:gd name="T9" fmla="*/ 0 w 816"/>
              <a:gd name="T10" fmla="*/ 0 h 998"/>
              <a:gd name="T11" fmla="*/ 816 w 816"/>
              <a:gd name="T12" fmla="*/ 998 h 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998">
                <a:moveTo>
                  <a:pt x="0" y="998"/>
                </a:moveTo>
                <a:lnTo>
                  <a:pt x="354" y="506"/>
                </a:lnTo>
                <a:lnTo>
                  <a:pt x="816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903" name="Freeform 134"/>
          <p:cNvSpPr>
            <a:spLocks/>
          </p:cNvSpPr>
          <p:nvPr/>
        </p:nvSpPr>
        <p:spPr bwMode="auto">
          <a:xfrm>
            <a:off x="5124450" y="1743075"/>
            <a:ext cx="2289175" cy="1870075"/>
          </a:xfrm>
          <a:custGeom>
            <a:avLst/>
            <a:gdLst>
              <a:gd name="T0" fmla="*/ 0 w 1442"/>
              <a:gd name="T1" fmla="*/ 2147483647 h 1178"/>
              <a:gd name="T2" fmla="*/ 2147483647 w 1442"/>
              <a:gd name="T3" fmla="*/ 2147483647 h 1178"/>
              <a:gd name="T4" fmla="*/ 2147483647 w 1442"/>
              <a:gd name="T5" fmla="*/ 2147483647 h 1178"/>
              <a:gd name="T6" fmla="*/ 2147483647 w 1442"/>
              <a:gd name="T7" fmla="*/ 0 h 1178"/>
              <a:gd name="T8" fmla="*/ 0 60000 65536"/>
              <a:gd name="T9" fmla="*/ 0 60000 65536"/>
              <a:gd name="T10" fmla="*/ 0 60000 65536"/>
              <a:gd name="T11" fmla="*/ 0 60000 65536"/>
              <a:gd name="T12" fmla="*/ 0 w 1442"/>
              <a:gd name="T13" fmla="*/ 0 h 1178"/>
              <a:gd name="T14" fmla="*/ 1442 w 1442"/>
              <a:gd name="T15" fmla="*/ 1178 h 11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2" h="1178">
                <a:moveTo>
                  <a:pt x="0" y="1178"/>
                </a:moveTo>
                <a:lnTo>
                  <a:pt x="317" y="679"/>
                </a:lnTo>
                <a:lnTo>
                  <a:pt x="1290" y="680"/>
                </a:lnTo>
                <a:lnTo>
                  <a:pt x="1442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904" name="AutoShape 1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40350" y="1509713"/>
            <a:ext cx="360363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35905" name="AutoShape 1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08100" y="4200525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62586" name="AutoShape 1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08100" y="1581150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35907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40350" y="4129088"/>
            <a:ext cx="360363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4</a:t>
            </a:r>
          </a:p>
        </p:txBody>
      </p:sp>
      <p:sp>
        <p:nvSpPr>
          <p:cNvPr id="62496" name="AutoShape 32"/>
          <p:cNvSpPr>
            <a:spLocks noChangeArrowheads="1"/>
          </p:cNvSpPr>
          <p:nvPr/>
        </p:nvSpPr>
        <p:spPr bwMode="auto">
          <a:xfrm>
            <a:off x="2244725" y="1868488"/>
            <a:ext cx="1800225" cy="576262"/>
          </a:xfrm>
          <a:prstGeom prst="wedgeEllipseCallout">
            <a:avLst>
              <a:gd name="adj1" fmla="val -74690"/>
              <a:gd name="adj2" fmla="val -43940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 </a:t>
            </a:r>
          </a:p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35909" name="Номер слайда 10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56EE76-B46F-49F4-BA18-802DBDF86B1D}" type="slidenum">
              <a:rPr lang="ru-RU" smtClean="0"/>
              <a:pPr/>
              <a:t>34</a:t>
            </a:fld>
            <a:endParaRPr lang="ru-RU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25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86"/>
                  </p:tgtEl>
                </p:cond>
              </p:nextCondLst>
            </p:seq>
          </p:childTnLst>
        </p:cTn>
      </p:par>
    </p:tnLst>
    <p:bldLst>
      <p:bldP spid="6249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60"/>
          <p:cNvSpPr txBox="1">
            <a:spLocks noChangeArrowheads="1"/>
          </p:cNvSpPr>
          <p:nvPr/>
        </p:nvSpPr>
        <p:spPr bwMode="auto">
          <a:xfrm>
            <a:off x="179388" y="1146175"/>
            <a:ext cx="482441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На рисунке изображен график зависимости расстояния между </a:t>
            </a:r>
          </a:p>
          <a:p>
            <a:r>
              <a:rPr lang="ru-RU" sz="2400"/>
              <a:t>спортсменом и точкой старта от времени движения спортсмена. Определите, какое расстояние проплыл спортсмен за 40с.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4067175" y="3573463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 </a:t>
            </a: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827088" y="188913"/>
            <a:ext cx="8389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На соревнованиях по плаванию в 25-метровом бассейне </a:t>
            </a:r>
          </a:p>
          <a:p>
            <a:r>
              <a:rPr lang="ru-RU" sz="2400"/>
              <a:t>спортсмен проплыл 100-метровую дистанцию. </a:t>
            </a:r>
          </a:p>
        </p:txBody>
      </p:sp>
      <p:sp>
        <p:nvSpPr>
          <p:cNvPr id="6042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230813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3687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3717925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36871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949950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4</a:t>
            </a:r>
          </a:p>
        </p:txBody>
      </p:sp>
      <p:sp>
        <p:nvSpPr>
          <p:cNvPr id="3687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4510088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36873" name="Text Box 16"/>
          <p:cNvSpPr txBox="1">
            <a:spLocks noChangeArrowheads="1"/>
          </p:cNvSpPr>
          <p:nvPr/>
        </p:nvSpPr>
        <p:spPr bwMode="auto">
          <a:xfrm>
            <a:off x="900113" y="3716338"/>
            <a:ext cx="91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10 м</a:t>
            </a:r>
          </a:p>
        </p:txBody>
      </p:sp>
      <p:sp>
        <p:nvSpPr>
          <p:cNvPr id="36874" name="Text Box 17"/>
          <p:cNvSpPr txBox="1">
            <a:spLocks noChangeArrowheads="1"/>
          </p:cNvSpPr>
          <p:nvPr/>
        </p:nvSpPr>
        <p:spPr bwMode="auto">
          <a:xfrm>
            <a:off x="4879975" y="1196975"/>
            <a:ext cx="323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S</a:t>
            </a:r>
            <a:r>
              <a:rPr lang="ru-RU" sz="2400" b="1"/>
              <a:t> </a:t>
            </a:r>
            <a:r>
              <a:rPr lang="ru-RU" sz="1800" b="1"/>
              <a:t>расстояние до старта, м</a:t>
            </a:r>
          </a:p>
        </p:txBody>
      </p:sp>
      <p:sp>
        <p:nvSpPr>
          <p:cNvPr id="60468" name="AutoShape 52"/>
          <p:cNvSpPr>
            <a:spLocks noChangeArrowheads="1"/>
          </p:cNvSpPr>
          <p:nvPr/>
        </p:nvSpPr>
        <p:spPr bwMode="auto">
          <a:xfrm>
            <a:off x="2555875" y="4797425"/>
            <a:ext cx="1944688" cy="720725"/>
          </a:xfrm>
          <a:prstGeom prst="wedgeEllipseCallout">
            <a:avLst>
              <a:gd name="adj1" fmla="val -85102"/>
              <a:gd name="adj2" fmla="val 42731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36876" name="Text Box 2"/>
          <p:cNvSpPr txBox="1">
            <a:spLocks noChangeArrowheads="1"/>
          </p:cNvSpPr>
          <p:nvPr/>
        </p:nvSpPr>
        <p:spPr bwMode="auto">
          <a:xfrm>
            <a:off x="5383213" y="5084763"/>
            <a:ext cx="368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  </a:t>
            </a:r>
            <a:r>
              <a:rPr lang="ru-RU" sz="1400" b="1"/>
              <a:t>  </a:t>
            </a:r>
            <a:r>
              <a:rPr lang="en-US" sz="1800" b="1"/>
              <a:t>10   20  </a:t>
            </a:r>
            <a:r>
              <a:rPr lang="ru-RU" sz="1800" b="1"/>
              <a:t> </a:t>
            </a:r>
            <a:r>
              <a:rPr lang="en-US" sz="1800" b="1"/>
              <a:t>30  </a:t>
            </a:r>
            <a:r>
              <a:rPr lang="ru-RU" sz="1800" b="1"/>
              <a:t> </a:t>
            </a:r>
            <a:r>
              <a:rPr lang="en-US" sz="1800" b="1"/>
              <a:t>40  </a:t>
            </a:r>
            <a:r>
              <a:rPr lang="ru-RU" sz="1800" b="1"/>
              <a:t> </a:t>
            </a:r>
            <a:r>
              <a:rPr lang="en-US" sz="1800" b="1"/>
              <a:t>50 </a:t>
            </a:r>
            <a:r>
              <a:rPr lang="ru-RU" sz="1800" b="1"/>
              <a:t> </a:t>
            </a:r>
            <a:r>
              <a:rPr lang="en-US" sz="1800" b="1"/>
              <a:t> 60  70  80 </a:t>
            </a:r>
            <a:endParaRPr lang="ru-RU" sz="1800" b="1"/>
          </a:p>
        </p:txBody>
      </p:sp>
      <p:sp>
        <p:nvSpPr>
          <p:cNvPr id="36877" name="Freeform 19"/>
          <p:cNvSpPr>
            <a:spLocks/>
          </p:cNvSpPr>
          <p:nvPr/>
        </p:nvSpPr>
        <p:spPr bwMode="auto">
          <a:xfrm>
            <a:off x="5391150" y="3251200"/>
            <a:ext cx="3471863" cy="12700"/>
          </a:xfrm>
          <a:custGeom>
            <a:avLst/>
            <a:gdLst>
              <a:gd name="T0" fmla="*/ 0 w 2187"/>
              <a:gd name="T1" fmla="*/ 0 h 8"/>
              <a:gd name="T2" fmla="*/ 2147483647 w 2187"/>
              <a:gd name="T3" fmla="*/ 2147483647 h 8"/>
              <a:gd name="T4" fmla="*/ 0 60000 65536"/>
              <a:gd name="T5" fmla="*/ 0 60000 65536"/>
              <a:gd name="T6" fmla="*/ 0 w 2187"/>
              <a:gd name="T7" fmla="*/ 0 h 8"/>
              <a:gd name="T8" fmla="*/ 2187 w 218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87" h="8">
                <a:moveTo>
                  <a:pt x="0" y="0"/>
                </a:moveTo>
                <a:lnTo>
                  <a:pt x="2187" y="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8" name="Freeform 21"/>
          <p:cNvSpPr>
            <a:spLocks/>
          </p:cNvSpPr>
          <p:nvPr/>
        </p:nvSpPr>
        <p:spPr bwMode="auto">
          <a:xfrm>
            <a:off x="5378450" y="1739900"/>
            <a:ext cx="12700" cy="3416300"/>
          </a:xfrm>
          <a:custGeom>
            <a:avLst/>
            <a:gdLst>
              <a:gd name="T0" fmla="*/ 0 w 8"/>
              <a:gd name="T1" fmla="*/ 0 h 2152"/>
              <a:gd name="T2" fmla="*/ 2147483647 w 8"/>
              <a:gd name="T3" fmla="*/ 2147483647 h 2152"/>
              <a:gd name="T4" fmla="*/ 0 60000 65536"/>
              <a:gd name="T5" fmla="*/ 0 60000 65536"/>
              <a:gd name="T6" fmla="*/ 0 w 8"/>
              <a:gd name="T7" fmla="*/ 0 h 2152"/>
              <a:gd name="T8" fmla="*/ 8 w 8"/>
              <a:gd name="T9" fmla="*/ 2152 h 2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52">
                <a:moveTo>
                  <a:pt x="0" y="0"/>
                </a:moveTo>
                <a:lnTo>
                  <a:pt x="8" y="2152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9" name="Freeform 22"/>
          <p:cNvSpPr>
            <a:spLocks/>
          </p:cNvSpPr>
          <p:nvPr/>
        </p:nvSpPr>
        <p:spPr bwMode="auto">
          <a:xfrm>
            <a:off x="5815013" y="1739900"/>
            <a:ext cx="1587" cy="3365500"/>
          </a:xfrm>
          <a:custGeom>
            <a:avLst/>
            <a:gdLst>
              <a:gd name="T0" fmla="*/ 0 w 1"/>
              <a:gd name="T1" fmla="*/ 0 h 2120"/>
              <a:gd name="T2" fmla="*/ 0 w 1"/>
              <a:gd name="T3" fmla="*/ 2147483647 h 2120"/>
              <a:gd name="T4" fmla="*/ 0 60000 65536"/>
              <a:gd name="T5" fmla="*/ 0 60000 65536"/>
              <a:gd name="T6" fmla="*/ 0 w 1"/>
              <a:gd name="T7" fmla="*/ 0 h 2120"/>
              <a:gd name="T8" fmla="*/ 1 w 1"/>
              <a:gd name="T9" fmla="*/ 2120 h 2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20">
                <a:moveTo>
                  <a:pt x="0" y="0"/>
                </a:moveTo>
                <a:lnTo>
                  <a:pt x="0" y="212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80" name="Freeform 23"/>
          <p:cNvSpPr>
            <a:spLocks/>
          </p:cNvSpPr>
          <p:nvPr/>
        </p:nvSpPr>
        <p:spPr bwMode="auto">
          <a:xfrm>
            <a:off x="6235700" y="1739900"/>
            <a:ext cx="12700" cy="3378200"/>
          </a:xfrm>
          <a:custGeom>
            <a:avLst/>
            <a:gdLst>
              <a:gd name="T0" fmla="*/ 0 w 8"/>
              <a:gd name="T1" fmla="*/ 0 h 2128"/>
              <a:gd name="T2" fmla="*/ 2147483647 w 8"/>
              <a:gd name="T3" fmla="*/ 2147483647 h 2128"/>
              <a:gd name="T4" fmla="*/ 0 60000 65536"/>
              <a:gd name="T5" fmla="*/ 0 60000 65536"/>
              <a:gd name="T6" fmla="*/ 0 w 8"/>
              <a:gd name="T7" fmla="*/ 0 h 2128"/>
              <a:gd name="T8" fmla="*/ 8 w 8"/>
              <a:gd name="T9" fmla="*/ 2128 h 21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28">
                <a:moveTo>
                  <a:pt x="0" y="0"/>
                </a:moveTo>
                <a:lnTo>
                  <a:pt x="8" y="212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81" name="Freeform 24"/>
          <p:cNvSpPr>
            <a:spLocks/>
          </p:cNvSpPr>
          <p:nvPr/>
        </p:nvSpPr>
        <p:spPr bwMode="auto">
          <a:xfrm>
            <a:off x="6667500" y="1714500"/>
            <a:ext cx="12700" cy="3378200"/>
          </a:xfrm>
          <a:custGeom>
            <a:avLst/>
            <a:gdLst>
              <a:gd name="T0" fmla="*/ 0 w 8"/>
              <a:gd name="T1" fmla="*/ 0 h 2128"/>
              <a:gd name="T2" fmla="*/ 2147483647 w 8"/>
              <a:gd name="T3" fmla="*/ 2147483647 h 2128"/>
              <a:gd name="T4" fmla="*/ 0 60000 65536"/>
              <a:gd name="T5" fmla="*/ 0 60000 65536"/>
              <a:gd name="T6" fmla="*/ 0 w 8"/>
              <a:gd name="T7" fmla="*/ 0 h 2128"/>
              <a:gd name="T8" fmla="*/ 8 w 8"/>
              <a:gd name="T9" fmla="*/ 2128 h 21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28">
                <a:moveTo>
                  <a:pt x="0" y="0"/>
                </a:moveTo>
                <a:lnTo>
                  <a:pt x="8" y="212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82" name="Freeform 25"/>
          <p:cNvSpPr>
            <a:spLocks/>
          </p:cNvSpPr>
          <p:nvPr/>
        </p:nvSpPr>
        <p:spPr bwMode="auto">
          <a:xfrm>
            <a:off x="7110413" y="1714500"/>
            <a:ext cx="1587" cy="3378200"/>
          </a:xfrm>
          <a:custGeom>
            <a:avLst/>
            <a:gdLst>
              <a:gd name="T0" fmla="*/ 0 w 1"/>
              <a:gd name="T1" fmla="*/ 0 h 2128"/>
              <a:gd name="T2" fmla="*/ 0 w 1"/>
              <a:gd name="T3" fmla="*/ 2147483647 h 2128"/>
              <a:gd name="T4" fmla="*/ 0 60000 65536"/>
              <a:gd name="T5" fmla="*/ 0 60000 65536"/>
              <a:gd name="T6" fmla="*/ 0 w 1"/>
              <a:gd name="T7" fmla="*/ 0 h 2128"/>
              <a:gd name="T8" fmla="*/ 1 w 1"/>
              <a:gd name="T9" fmla="*/ 2128 h 21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28">
                <a:moveTo>
                  <a:pt x="0" y="0"/>
                </a:moveTo>
                <a:lnTo>
                  <a:pt x="0" y="212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83" name="Freeform 27"/>
          <p:cNvSpPr>
            <a:spLocks/>
          </p:cNvSpPr>
          <p:nvPr/>
        </p:nvSpPr>
        <p:spPr bwMode="auto">
          <a:xfrm>
            <a:off x="7542213" y="1727200"/>
            <a:ext cx="1587" cy="3365500"/>
          </a:xfrm>
          <a:custGeom>
            <a:avLst/>
            <a:gdLst>
              <a:gd name="T0" fmla="*/ 0 w 1"/>
              <a:gd name="T1" fmla="*/ 0 h 2120"/>
              <a:gd name="T2" fmla="*/ 0 w 1"/>
              <a:gd name="T3" fmla="*/ 2147483647 h 2120"/>
              <a:gd name="T4" fmla="*/ 0 60000 65536"/>
              <a:gd name="T5" fmla="*/ 0 60000 65536"/>
              <a:gd name="T6" fmla="*/ 0 w 1"/>
              <a:gd name="T7" fmla="*/ 0 h 2120"/>
              <a:gd name="T8" fmla="*/ 1 w 1"/>
              <a:gd name="T9" fmla="*/ 2120 h 2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20">
                <a:moveTo>
                  <a:pt x="0" y="0"/>
                </a:moveTo>
                <a:lnTo>
                  <a:pt x="0" y="212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84" name="Freeform 28"/>
          <p:cNvSpPr>
            <a:spLocks/>
          </p:cNvSpPr>
          <p:nvPr/>
        </p:nvSpPr>
        <p:spPr bwMode="auto">
          <a:xfrm>
            <a:off x="7974013" y="1739900"/>
            <a:ext cx="1587" cy="3365500"/>
          </a:xfrm>
          <a:custGeom>
            <a:avLst/>
            <a:gdLst>
              <a:gd name="T0" fmla="*/ 0 w 1"/>
              <a:gd name="T1" fmla="*/ 0 h 2120"/>
              <a:gd name="T2" fmla="*/ 0 w 1"/>
              <a:gd name="T3" fmla="*/ 2147483647 h 2120"/>
              <a:gd name="T4" fmla="*/ 0 60000 65536"/>
              <a:gd name="T5" fmla="*/ 0 60000 65536"/>
              <a:gd name="T6" fmla="*/ 0 w 1"/>
              <a:gd name="T7" fmla="*/ 0 h 2120"/>
              <a:gd name="T8" fmla="*/ 1 w 1"/>
              <a:gd name="T9" fmla="*/ 2120 h 2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20">
                <a:moveTo>
                  <a:pt x="0" y="0"/>
                </a:moveTo>
                <a:lnTo>
                  <a:pt x="0" y="212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85" name="Freeform 30"/>
          <p:cNvSpPr>
            <a:spLocks/>
          </p:cNvSpPr>
          <p:nvPr/>
        </p:nvSpPr>
        <p:spPr bwMode="auto">
          <a:xfrm>
            <a:off x="8388350" y="1752600"/>
            <a:ext cx="12700" cy="3352800"/>
          </a:xfrm>
          <a:custGeom>
            <a:avLst/>
            <a:gdLst>
              <a:gd name="T0" fmla="*/ 2147483647 w 8"/>
              <a:gd name="T1" fmla="*/ 0 h 2112"/>
              <a:gd name="T2" fmla="*/ 0 w 8"/>
              <a:gd name="T3" fmla="*/ 2147483647 h 2112"/>
              <a:gd name="T4" fmla="*/ 0 60000 65536"/>
              <a:gd name="T5" fmla="*/ 0 60000 65536"/>
              <a:gd name="T6" fmla="*/ 0 w 8"/>
              <a:gd name="T7" fmla="*/ 0 h 2112"/>
              <a:gd name="T8" fmla="*/ 8 w 8"/>
              <a:gd name="T9" fmla="*/ 2112 h 2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12">
                <a:moveTo>
                  <a:pt x="8" y="0"/>
                </a:moveTo>
                <a:lnTo>
                  <a:pt x="0" y="2112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86" name="Freeform 33"/>
          <p:cNvSpPr>
            <a:spLocks/>
          </p:cNvSpPr>
          <p:nvPr/>
        </p:nvSpPr>
        <p:spPr bwMode="auto">
          <a:xfrm>
            <a:off x="5391150" y="2044700"/>
            <a:ext cx="3446463" cy="1588"/>
          </a:xfrm>
          <a:custGeom>
            <a:avLst/>
            <a:gdLst>
              <a:gd name="T0" fmla="*/ 0 w 2171"/>
              <a:gd name="T1" fmla="*/ 0 h 1"/>
              <a:gd name="T2" fmla="*/ 2147483647 w 2171"/>
              <a:gd name="T3" fmla="*/ 0 h 1"/>
              <a:gd name="T4" fmla="*/ 0 60000 65536"/>
              <a:gd name="T5" fmla="*/ 0 60000 65536"/>
              <a:gd name="T6" fmla="*/ 0 w 2171"/>
              <a:gd name="T7" fmla="*/ 0 h 1"/>
              <a:gd name="T8" fmla="*/ 2171 w 217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71" h="1">
                <a:moveTo>
                  <a:pt x="0" y="0"/>
                </a:moveTo>
                <a:lnTo>
                  <a:pt x="2171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87" name="Freeform 35"/>
          <p:cNvSpPr>
            <a:spLocks/>
          </p:cNvSpPr>
          <p:nvPr/>
        </p:nvSpPr>
        <p:spPr bwMode="auto">
          <a:xfrm>
            <a:off x="5314950" y="2654300"/>
            <a:ext cx="3509963" cy="1588"/>
          </a:xfrm>
          <a:custGeom>
            <a:avLst/>
            <a:gdLst>
              <a:gd name="T0" fmla="*/ 0 w 2211"/>
              <a:gd name="T1" fmla="*/ 0 h 1"/>
              <a:gd name="T2" fmla="*/ 2147483647 w 2211"/>
              <a:gd name="T3" fmla="*/ 0 h 1"/>
              <a:gd name="T4" fmla="*/ 0 60000 65536"/>
              <a:gd name="T5" fmla="*/ 0 60000 65536"/>
              <a:gd name="T6" fmla="*/ 0 w 2211"/>
              <a:gd name="T7" fmla="*/ 0 h 1"/>
              <a:gd name="T8" fmla="*/ 2211 w 221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11" h="1">
                <a:moveTo>
                  <a:pt x="0" y="0"/>
                </a:moveTo>
                <a:lnTo>
                  <a:pt x="2211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88" name="Freeform 37"/>
          <p:cNvSpPr>
            <a:spLocks/>
          </p:cNvSpPr>
          <p:nvPr/>
        </p:nvSpPr>
        <p:spPr bwMode="auto">
          <a:xfrm>
            <a:off x="5391150" y="3886200"/>
            <a:ext cx="3446463" cy="12700"/>
          </a:xfrm>
          <a:custGeom>
            <a:avLst/>
            <a:gdLst>
              <a:gd name="T0" fmla="*/ 0 w 2171"/>
              <a:gd name="T1" fmla="*/ 2147483647 h 8"/>
              <a:gd name="T2" fmla="*/ 2147483647 w 2171"/>
              <a:gd name="T3" fmla="*/ 0 h 8"/>
              <a:gd name="T4" fmla="*/ 0 60000 65536"/>
              <a:gd name="T5" fmla="*/ 0 60000 65536"/>
              <a:gd name="T6" fmla="*/ 0 w 2171"/>
              <a:gd name="T7" fmla="*/ 0 h 8"/>
              <a:gd name="T8" fmla="*/ 2171 w 217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71" h="8">
                <a:moveTo>
                  <a:pt x="0" y="8"/>
                </a:moveTo>
                <a:lnTo>
                  <a:pt x="2171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89" name="Freeform 39"/>
          <p:cNvSpPr>
            <a:spLocks/>
          </p:cNvSpPr>
          <p:nvPr/>
        </p:nvSpPr>
        <p:spPr bwMode="auto">
          <a:xfrm>
            <a:off x="5391150" y="4495800"/>
            <a:ext cx="3446463" cy="1588"/>
          </a:xfrm>
          <a:custGeom>
            <a:avLst/>
            <a:gdLst>
              <a:gd name="T0" fmla="*/ 0 w 2171"/>
              <a:gd name="T1" fmla="*/ 0 h 1"/>
              <a:gd name="T2" fmla="*/ 2147483647 w 2171"/>
              <a:gd name="T3" fmla="*/ 0 h 1"/>
              <a:gd name="T4" fmla="*/ 0 60000 65536"/>
              <a:gd name="T5" fmla="*/ 0 60000 65536"/>
              <a:gd name="T6" fmla="*/ 0 w 2171"/>
              <a:gd name="T7" fmla="*/ 0 h 1"/>
              <a:gd name="T8" fmla="*/ 2171 w 217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71" h="1">
                <a:moveTo>
                  <a:pt x="0" y="0"/>
                </a:moveTo>
                <a:lnTo>
                  <a:pt x="2171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90" name="Freeform 41"/>
          <p:cNvSpPr>
            <a:spLocks/>
          </p:cNvSpPr>
          <p:nvPr/>
        </p:nvSpPr>
        <p:spPr bwMode="auto">
          <a:xfrm>
            <a:off x="5340350" y="5080000"/>
            <a:ext cx="3352800" cy="12700"/>
          </a:xfrm>
          <a:custGeom>
            <a:avLst/>
            <a:gdLst>
              <a:gd name="T0" fmla="*/ 0 w 2112"/>
              <a:gd name="T1" fmla="*/ 0 h 8"/>
              <a:gd name="T2" fmla="*/ 2147483647 w 2112"/>
              <a:gd name="T3" fmla="*/ 2147483647 h 8"/>
              <a:gd name="T4" fmla="*/ 0 60000 65536"/>
              <a:gd name="T5" fmla="*/ 0 60000 65536"/>
              <a:gd name="T6" fmla="*/ 0 w 2112"/>
              <a:gd name="T7" fmla="*/ 0 h 8"/>
              <a:gd name="T8" fmla="*/ 2112 w 211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12" h="8">
                <a:moveTo>
                  <a:pt x="0" y="0"/>
                </a:moveTo>
                <a:lnTo>
                  <a:pt x="2112" y="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91" name="Freeform 42"/>
          <p:cNvSpPr>
            <a:spLocks/>
          </p:cNvSpPr>
          <p:nvPr/>
        </p:nvSpPr>
        <p:spPr bwMode="auto">
          <a:xfrm>
            <a:off x="5372100" y="5084763"/>
            <a:ext cx="3695700" cy="7937"/>
          </a:xfrm>
          <a:custGeom>
            <a:avLst/>
            <a:gdLst>
              <a:gd name="T0" fmla="*/ 0 w 2328"/>
              <a:gd name="T1" fmla="*/ 0 h 5"/>
              <a:gd name="T2" fmla="*/ 2147483647 w 2328"/>
              <a:gd name="T3" fmla="*/ 2147483647 h 5"/>
              <a:gd name="T4" fmla="*/ 0 60000 65536"/>
              <a:gd name="T5" fmla="*/ 0 60000 65536"/>
              <a:gd name="T6" fmla="*/ 0 w 2328"/>
              <a:gd name="T7" fmla="*/ 0 h 5"/>
              <a:gd name="T8" fmla="*/ 2328 w 2328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28" h="5">
                <a:moveTo>
                  <a:pt x="0" y="0"/>
                </a:moveTo>
                <a:lnTo>
                  <a:pt x="2328" y="5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92" name="Freeform 43"/>
          <p:cNvSpPr>
            <a:spLocks/>
          </p:cNvSpPr>
          <p:nvPr/>
        </p:nvSpPr>
        <p:spPr bwMode="auto">
          <a:xfrm>
            <a:off x="5372100" y="1557338"/>
            <a:ext cx="1588" cy="3962400"/>
          </a:xfrm>
          <a:custGeom>
            <a:avLst/>
            <a:gdLst>
              <a:gd name="T0" fmla="*/ 0 w 1"/>
              <a:gd name="T1" fmla="*/ 2147483647 h 2496"/>
              <a:gd name="T2" fmla="*/ 0 w 1"/>
              <a:gd name="T3" fmla="*/ 0 h 2496"/>
              <a:gd name="T4" fmla="*/ 0 60000 65536"/>
              <a:gd name="T5" fmla="*/ 0 60000 65536"/>
              <a:gd name="T6" fmla="*/ 0 w 1"/>
              <a:gd name="T7" fmla="*/ 0 h 2496"/>
              <a:gd name="T8" fmla="*/ 1 w 1"/>
              <a:gd name="T9" fmla="*/ 2496 h 24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96">
                <a:moveTo>
                  <a:pt x="0" y="2496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93" name="Text Box 44"/>
          <p:cNvSpPr txBox="1">
            <a:spLocks noChangeArrowheads="1"/>
          </p:cNvSpPr>
          <p:nvPr/>
        </p:nvSpPr>
        <p:spPr bwMode="auto">
          <a:xfrm>
            <a:off x="4940300" y="1557338"/>
            <a:ext cx="46672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/>
          </a:p>
          <a:p>
            <a:r>
              <a:rPr lang="en-US" sz="2000" b="1"/>
              <a:t>2</a:t>
            </a:r>
            <a:r>
              <a:rPr lang="ru-RU" sz="2000" b="1"/>
              <a:t>5</a:t>
            </a:r>
          </a:p>
          <a:p>
            <a:endParaRPr lang="en-US" sz="2000" b="1"/>
          </a:p>
          <a:p>
            <a:r>
              <a:rPr lang="en-US" sz="2000" b="1"/>
              <a:t>20</a:t>
            </a:r>
          </a:p>
          <a:p>
            <a:endParaRPr lang="en-US" sz="2000" b="1"/>
          </a:p>
          <a:p>
            <a:r>
              <a:rPr lang="en-US" sz="2000" b="1"/>
              <a:t>15</a:t>
            </a:r>
          </a:p>
          <a:p>
            <a:endParaRPr lang="en-US" sz="2000" b="1"/>
          </a:p>
          <a:p>
            <a:r>
              <a:rPr lang="en-US" sz="2000" b="1"/>
              <a:t>10</a:t>
            </a:r>
          </a:p>
          <a:p>
            <a:endParaRPr lang="en-US" sz="2000" b="1"/>
          </a:p>
          <a:p>
            <a:r>
              <a:rPr lang="en-US" sz="2000" b="1"/>
              <a:t>  5</a:t>
            </a:r>
          </a:p>
          <a:p>
            <a:endParaRPr lang="en-US" sz="2000" b="1"/>
          </a:p>
          <a:p>
            <a:r>
              <a:rPr lang="en-US" sz="2000" b="1"/>
              <a:t>  0</a:t>
            </a:r>
            <a:endParaRPr lang="ru-RU" sz="2000" b="1"/>
          </a:p>
        </p:txBody>
      </p:sp>
      <p:sp>
        <p:nvSpPr>
          <p:cNvPr id="36894" name="Freeform 57"/>
          <p:cNvSpPr>
            <a:spLocks/>
          </p:cNvSpPr>
          <p:nvPr/>
        </p:nvSpPr>
        <p:spPr bwMode="auto">
          <a:xfrm>
            <a:off x="5383213" y="2044700"/>
            <a:ext cx="3201987" cy="3060700"/>
          </a:xfrm>
          <a:custGeom>
            <a:avLst/>
            <a:gdLst>
              <a:gd name="T0" fmla="*/ 0 w 2017"/>
              <a:gd name="T1" fmla="*/ 2147483647 h 1928"/>
              <a:gd name="T2" fmla="*/ 2147483647 w 2017"/>
              <a:gd name="T3" fmla="*/ 0 h 1928"/>
              <a:gd name="T4" fmla="*/ 2147483647 w 2017"/>
              <a:gd name="T5" fmla="*/ 2147483647 h 1928"/>
              <a:gd name="T6" fmla="*/ 2147483647 w 2017"/>
              <a:gd name="T7" fmla="*/ 0 h 1928"/>
              <a:gd name="T8" fmla="*/ 2147483647 w 2017"/>
              <a:gd name="T9" fmla="*/ 2147483647 h 19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7"/>
              <a:gd name="T16" fmla="*/ 0 h 1928"/>
              <a:gd name="T17" fmla="*/ 2017 w 2017"/>
              <a:gd name="T18" fmla="*/ 1928 h 19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7" h="1928">
                <a:moveTo>
                  <a:pt x="0" y="1915"/>
                </a:moveTo>
                <a:lnTo>
                  <a:pt x="449" y="0"/>
                </a:lnTo>
                <a:lnTo>
                  <a:pt x="945" y="1928"/>
                </a:lnTo>
                <a:lnTo>
                  <a:pt x="1305" y="0"/>
                </a:lnTo>
                <a:lnTo>
                  <a:pt x="2017" y="1920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95" name="Freeform 58"/>
          <p:cNvSpPr>
            <a:spLocks/>
          </p:cNvSpPr>
          <p:nvPr/>
        </p:nvSpPr>
        <p:spPr bwMode="auto">
          <a:xfrm>
            <a:off x="8767763" y="1700213"/>
            <a:ext cx="12700" cy="3352800"/>
          </a:xfrm>
          <a:custGeom>
            <a:avLst/>
            <a:gdLst>
              <a:gd name="T0" fmla="*/ 2147483647 w 8"/>
              <a:gd name="T1" fmla="*/ 0 h 2112"/>
              <a:gd name="T2" fmla="*/ 0 w 8"/>
              <a:gd name="T3" fmla="*/ 2147483647 h 2112"/>
              <a:gd name="T4" fmla="*/ 0 60000 65536"/>
              <a:gd name="T5" fmla="*/ 0 60000 65536"/>
              <a:gd name="T6" fmla="*/ 0 w 8"/>
              <a:gd name="T7" fmla="*/ 0 h 2112"/>
              <a:gd name="T8" fmla="*/ 8 w 8"/>
              <a:gd name="T9" fmla="*/ 2112 h 2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12">
                <a:moveTo>
                  <a:pt x="8" y="0"/>
                </a:moveTo>
                <a:lnTo>
                  <a:pt x="0" y="2112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96" name="Text Box 59"/>
          <p:cNvSpPr txBox="1">
            <a:spLocks noChangeArrowheads="1"/>
          </p:cNvSpPr>
          <p:nvPr/>
        </p:nvSpPr>
        <p:spPr bwMode="auto">
          <a:xfrm>
            <a:off x="8459788" y="4508500"/>
            <a:ext cx="6873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t</a:t>
            </a:r>
            <a:r>
              <a:rPr lang="en-US" sz="2400"/>
              <a:t>, c </a:t>
            </a:r>
            <a:endParaRPr lang="ru-RU" sz="2400"/>
          </a:p>
        </p:txBody>
      </p:sp>
      <p:sp>
        <p:nvSpPr>
          <p:cNvPr id="36897" name="Text Box 61"/>
          <p:cNvSpPr txBox="1">
            <a:spLocks noChangeArrowheads="1"/>
          </p:cNvSpPr>
          <p:nvPr/>
        </p:nvSpPr>
        <p:spPr bwMode="auto">
          <a:xfrm>
            <a:off x="900113" y="4508500"/>
            <a:ext cx="91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35 м</a:t>
            </a:r>
          </a:p>
        </p:txBody>
      </p:sp>
      <p:sp>
        <p:nvSpPr>
          <p:cNvPr id="36898" name="Text Box 62"/>
          <p:cNvSpPr txBox="1">
            <a:spLocks noChangeArrowheads="1"/>
          </p:cNvSpPr>
          <p:nvPr/>
        </p:nvSpPr>
        <p:spPr bwMode="auto">
          <a:xfrm>
            <a:off x="971550" y="5300663"/>
            <a:ext cx="91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60 м</a:t>
            </a:r>
          </a:p>
        </p:txBody>
      </p:sp>
      <p:sp>
        <p:nvSpPr>
          <p:cNvPr id="36899" name="Text Box 63"/>
          <p:cNvSpPr txBox="1">
            <a:spLocks noChangeArrowheads="1"/>
          </p:cNvSpPr>
          <p:nvPr/>
        </p:nvSpPr>
        <p:spPr bwMode="auto">
          <a:xfrm>
            <a:off x="971550" y="6021388"/>
            <a:ext cx="91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93 м</a:t>
            </a:r>
          </a:p>
        </p:txBody>
      </p:sp>
      <p:sp>
        <p:nvSpPr>
          <p:cNvPr id="60480" name="Oval 64"/>
          <p:cNvSpPr>
            <a:spLocks noChangeArrowheads="1"/>
          </p:cNvSpPr>
          <p:nvPr/>
        </p:nvSpPr>
        <p:spPr bwMode="auto">
          <a:xfrm>
            <a:off x="7019925" y="37893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81" name="Freeform 65"/>
          <p:cNvSpPr>
            <a:spLocks/>
          </p:cNvSpPr>
          <p:nvPr/>
        </p:nvSpPr>
        <p:spPr bwMode="auto">
          <a:xfrm>
            <a:off x="5372100" y="2044700"/>
            <a:ext cx="1739900" cy="3040063"/>
          </a:xfrm>
          <a:custGeom>
            <a:avLst/>
            <a:gdLst>
              <a:gd name="T0" fmla="*/ 0 w 1096"/>
              <a:gd name="T1" fmla="*/ 2147483647 h 1915"/>
              <a:gd name="T2" fmla="*/ 2147483647 w 1096"/>
              <a:gd name="T3" fmla="*/ 0 h 1915"/>
              <a:gd name="T4" fmla="*/ 2147483647 w 1096"/>
              <a:gd name="T5" fmla="*/ 2147483647 h 1915"/>
              <a:gd name="T6" fmla="*/ 2147483647 w 1096"/>
              <a:gd name="T7" fmla="*/ 2147483647 h 1915"/>
              <a:gd name="T8" fmla="*/ 0 60000 65536"/>
              <a:gd name="T9" fmla="*/ 0 60000 65536"/>
              <a:gd name="T10" fmla="*/ 0 60000 65536"/>
              <a:gd name="T11" fmla="*/ 0 60000 65536"/>
              <a:gd name="T12" fmla="*/ 0 w 1096"/>
              <a:gd name="T13" fmla="*/ 0 h 1915"/>
              <a:gd name="T14" fmla="*/ 1096 w 1096"/>
              <a:gd name="T15" fmla="*/ 1915 h 19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96" h="1915">
                <a:moveTo>
                  <a:pt x="0" y="1904"/>
                </a:moveTo>
                <a:lnTo>
                  <a:pt x="456" y="0"/>
                </a:lnTo>
                <a:lnTo>
                  <a:pt x="948" y="1915"/>
                </a:lnTo>
                <a:lnTo>
                  <a:pt x="1096" y="1144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02" name="Номер слайда 3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26FCAF-71DD-4BE0-AFED-B1A18A911822}" type="slidenum">
              <a:rPr lang="ru-RU" smtClean="0"/>
              <a:pPr/>
              <a:t>35</a:t>
            </a:fld>
            <a:endParaRPr lang="ru-RU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04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4"/>
                  </p:tgtEl>
                </p:cond>
              </p:nextCondLst>
            </p:seq>
          </p:childTnLst>
        </p:cTn>
      </p:par>
    </p:tnLst>
    <p:bldLst>
      <p:bldP spid="60468" grpId="0" animBg="1"/>
      <p:bldP spid="60480" grpId="0" animBg="1"/>
      <p:bldP spid="6048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79388" y="1146175"/>
            <a:ext cx="482441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На рисунке изображен график зависимости расстояния между </a:t>
            </a:r>
          </a:p>
          <a:p>
            <a:r>
              <a:rPr lang="ru-RU" sz="2400"/>
              <a:t>спортсменом и точкой старта от времени движения спортсмена. Определите, какое расстояние проплыл спортсмен за 50с.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067175" y="3573463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 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27088" y="188913"/>
            <a:ext cx="8389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На соревнованиях по плаванию в 50-метровом бассейне </a:t>
            </a:r>
          </a:p>
          <a:p>
            <a:r>
              <a:rPr lang="ru-RU" sz="2400"/>
              <a:t>спортсмен проплыл 100-метровую дистанцию. </a:t>
            </a:r>
          </a:p>
        </p:txBody>
      </p:sp>
      <p:sp>
        <p:nvSpPr>
          <p:cNvPr id="6144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4437063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3789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3717925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3789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949950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4</a:t>
            </a:r>
          </a:p>
        </p:txBody>
      </p:sp>
      <p:sp>
        <p:nvSpPr>
          <p:cNvPr id="3789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157788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37897" name="Text Box 12"/>
          <p:cNvSpPr txBox="1">
            <a:spLocks noChangeArrowheads="1"/>
          </p:cNvSpPr>
          <p:nvPr/>
        </p:nvSpPr>
        <p:spPr bwMode="auto">
          <a:xfrm>
            <a:off x="900113" y="3716338"/>
            <a:ext cx="91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20 м</a:t>
            </a:r>
          </a:p>
        </p:txBody>
      </p:sp>
      <p:sp>
        <p:nvSpPr>
          <p:cNvPr id="37898" name="Text Box 13"/>
          <p:cNvSpPr txBox="1">
            <a:spLocks noChangeArrowheads="1"/>
          </p:cNvSpPr>
          <p:nvPr/>
        </p:nvSpPr>
        <p:spPr bwMode="auto">
          <a:xfrm>
            <a:off x="4879975" y="1196975"/>
            <a:ext cx="323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S</a:t>
            </a:r>
            <a:r>
              <a:rPr lang="ru-RU" sz="2400" b="1"/>
              <a:t> </a:t>
            </a:r>
            <a:r>
              <a:rPr lang="ru-RU" sz="1800" b="1"/>
              <a:t>расстояние до старта, м</a:t>
            </a:r>
          </a:p>
        </p:txBody>
      </p:sp>
      <p:sp>
        <p:nvSpPr>
          <p:cNvPr id="61456" name="AutoShape 16"/>
          <p:cNvSpPr>
            <a:spLocks noChangeArrowheads="1"/>
          </p:cNvSpPr>
          <p:nvPr/>
        </p:nvSpPr>
        <p:spPr bwMode="auto">
          <a:xfrm>
            <a:off x="2700338" y="3860800"/>
            <a:ext cx="1944687" cy="720725"/>
          </a:xfrm>
          <a:prstGeom prst="wedgeEllipseCallout">
            <a:avLst>
              <a:gd name="adj1" fmla="val -94898"/>
              <a:gd name="adj2" fmla="val 74449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37900" name="Text Box 17"/>
          <p:cNvSpPr txBox="1">
            <a:spLocks noChangeArrowheads="1"/>
          </p:cNvSpPr>
          <p:nvPr/>
        </p:nvSpPr>
        <p:spPr bwMode="auto">
          <a:xfrm>
            <a:off x="5383213" y="5084763"/>
            <a:ext cx="368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  </a:t>
            </a:r>
            <a:r>
              <a:rPr lang="ru-RU" sz="1400" b="1"/>
              <a:t>  </a:t>
            </a:r>
            <a:r>
              <a:rPr lang="en-US" sz="1800" b="1"/>
              <a:t>10   20  </a:t>
            </a:r>
            <a:r>
              <a:rPr lang="ru-RU" sz="1800" b="1"/>
              <a:t> </a:t>
            </a:r>
            <a:r>
              <a:rPr lang="en-US" sz="1800" b="1"/>
              <a:t>30  </a:t>
            </a:r>
            <a:r>
              <a:rPr lang="ru-RU" sz="1800" b="1"/>
              <a:t> </a:t>
            </a:r>
            <a:r>
              <a:rPr lang="en-US" sz="1800" b="1"/>
              <a:t>40  </a:t>
            </a:r>
            <a:r>
              <a:rPr lang="ru-RU" sz="1800" b="1"/>
              <a:t> </a:t>
            </a:r>
            <a:r>
              <a:rPr lang="en-US" sz="1800" b="1"/>
              <a:t>50 </a:t>
            </a:r>
            <a:r>
              <a:rPr lang="ru-RU" sz="1800" b="1"/>
              <a:t> </a:t>
            </a:r>
            <a:r>
              <a:rPr lang="en-US" sz="1800" b="1"/>
              <a:t> 60  70  80 </a:t>
            </a:r>
            <a:endParaRPr lang="ru-RU" sz="1800" b="1"/>
          </a:p>
        </p:txBody>
      </p:sp>
      <p:sp>
        <p:nvSpPr>
          <p:cNvPr id="37901" name="Freeform 18"/>
          <p:cNvSpPr>
            <a:spLocks/>
          </p:cNvSpPr>
          <p:nvPr/>
        </p:nvSpPr>
        <p:spPr bwMode="auto">
          <a:xfrm>
            <a:off x="5391150" y="3251200"/>
            <a:ext cx="3471863" cy="12700"/>
          </a:xfrm>
          <a:custGeom>
            <a:avLst/>
            <a:gdLst>
              <a:gd name="T0" fmla="*/ 0 w 2187"/>
              <a:gd name="T1" fmla="*/ 0 h 8"/>
              <a:gd name="T2" fmla="*/ 2147483647 w 2187"/>
              <a:gd name="T3" fmla="*/ 2147483647 h 8"/>
              <a:gd name="T4" fmla="*/ 0 60000 65536"/>
              <a:gd name="T5" fmla="*/ 0 60000 65536"/>
              <a:gd name="T6" fmla="*/ 0 w 2187"/>
              <a:gd name="T7" fmla="*/ 0 h 8"/>
              <a:gd name="T8" fmla="*/ 2187 w 218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87" h="8">
                <a:moveTo>
                  <a:pt x="0" y="0"/>
                </a:moveTo>
                <a:lnTo>
                  <a:pt x="2187" y="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2" name="Freeform 19"/>
          <p:cNvSpPr>
            <a:spLocks/>
          </p:cNvSpPr>
          <p:nvPr/>
        </p:nvSpPr>
        <p:spPr bwMode="auto">
          <a:xfrm>
            <a:off x="5378450" y="1739900"/>
            <a:ext cx="12700" cy="3416300"/>
          </a:xfrm>
          <a:custGeom>
            <a:avLst/>
            <a:gdLst>
              <a:gd name="T0" fmla="*/ 0 w 8"/>
              <a:gd name="T1" fmla="*/ 0 h 2152"/>
              <a:gd name="T2" fmla="*/ 2147483647 w 8"/>
              <a:gd name="T3" fmla="*/ 2147483647 h 2152"/>
              <a:gd name="T4" fmla="*/ 0 60000 65536"/>
              <a:gd name="T5" fmla="*/ 0 60000 65536"/>
              <a:gd name="T6" fmla="*/ 0 w 8"/>
              <a:gd name="T7" fmla="*/ 0 h 2152"/>
              <a:gd name="T8" fmla="*/ 8 w 8"/>
              <a:gd name="T9" fmla="*/ 2152 h 2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52">
                <a:moveTo>
                  <a:pt x="0" y="0"/>
                </a:moveTo>
                <a:lnTo>
                  <a:pt x="8" y="2152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3" name="Freeform 20"/>
          <p:cNvSpPr>
            <a:spLocks/>
          </p:cNvSpPr>
          <p:nvPr/>
        </p:nvSpPr>
        <p:spPr bwMode="auto">
          <a:xfrm>
            <a:off x="5815013" y="1739900"/>
            <a:ext cx="1587" cy="3365500"/>
          </a:xfrm>
          <a:custGeom>
            <a:avLst/>
            <a:gdLst>
              <a:gd name="T0" fmla="*/ 0 w 1"/>
              <a:gd name="T1" fmla="*/ 0 h 2120"/>
              <a:gd name="T2" fmla="*/ 0 w 1"/>
              <a:gd name="T3" fmla="*/ 2147483647 h 2120"/>
              <a:gd name="T4" fmla="*/ 0 60000 65536"/>
              <a:gd name="T5" fmla="*/ 0 60000 65536"/>
              <a:gd name="T6" fmla="*/ 0 w 1"/>
              <a:gd name="T7" fmla="*/ 0 h 2120"/>
              <a:gd name="T8" fmla="*/ 1 w 1"/>
              <a:gd name="T9" fmla="*/ 2120 h 2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20">
                <a:moveTo>
                  <a:pt x="0" y="0"/>
                </a:moveTo>
                <a:lnTo>
                  <a:pt x="0" y="212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4" name="Freeform 21"/>
          <p:cNvSpPr>
            <a:spLocks/>
          </p:cNvSpPr>
          <p:nvPr/>
        </p:nvSpPr>
        <p:spPr bwMode="auto">
          <a:xfrm>
            <a:off x="6235700" y="1739900"/>
            <a:ext cx="12700" cy="3378200"/>
          </a:xfrm>
          <a:custGeom>
            <a:avLst/>
            <a:gdLst>
              <a:gd name="T0" fmla="*/ 0 w 8"/>
              <a:gd name="T1" fmla="*/ 0 h 2128"/>
              <a:gd name="T2" fmla="*/ 2147483647 w 8"/>
              <a:gd name="T3" fmla="*/ 2147483647 h 2128"/>
              <a:gd name="T4" fmla="*/ 0 60000 65536"/>
              <a:gd name="T5" fmla="*/ 0 60000 65536"/>
              <a:gd name="T6" fmla="*/ 0 w 8"/>
              <a:gd name="T7" fmla="*/ 0 h 2128"/>
              <a:gd name="T8" fmla="*/ 8 w 8"/>
              <a:gd name="T9" fmla="*/ 2128 h 21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28">
                <a:moveTo>
                  <a:pt x="0" y="0"/>
                </a:moveTo>
                <a:lnTo>
                  <a:pt x="8" y="212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5" name="Freeform 22"/>
          <p:cNvSpPr>
            <a:spLocks/>
          </p:cNvSpPr>
          <p:nvPr/>
        </p:nvSpPr>
        <p:spPr bwMode="auto">
          <a:xfrm>
            <a:off x="6667500" y="1714500"/>
            <a:ext cx="12700" cy="3378200"/>
          </a:xfrm>
          <a:custGeom>
            <a:avLst/>
            <a:gdLst>
              <a:gd name="T0" fmla="*/ 0 w 8"/>
              <a:gd name="T1" fmla="*/ 0 h 2128"/>
              <a:gd name="T2" fmla="*/ 2147483647 w 8"/>
              <a:gd name="T3" fmla="*/ 2147483647 h 2128"/>
              <a:gd name="T4" fmla="*/ 0 60000 65536"/>
              <a:gd name="T5" fmla="*/ 0 60000 65536"/>
              <a:gd name="T6" fmla="*/ 0 w 8"/>
              <a:gd name="T7" fmla="*/ 0 h 2128"/>
              <a:gd name="T8" fmla="*/ 8 w 8"/>
              <a:gd name="T9" fmla="*/ 2128 h 21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28">
                <a:moveTo>
                  <a:pt x="0" y="0"/>
                </a:moveTo>
                <a:lnTo>
                  <a:pt x="8" y="212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6" name="Freeform 23"/>
          <p:cNvSpPr>
            <a:spLocks/>
          </p:cNvSpPr>
          <p:nvPr/>
        </p:nvSpPr>
        <p:spPr bwMode="auto">
          <a:xfrm>
            <a:off x="7110413" y="1714500"/>
            <a:ext cx="1587" cy="3378200"/>
          </a:xfrm>
          <a:custGeom>
            <a:avLst/>
            <a:gdLst>
              <a:gd name="T0" fmla="*/ 0 w 1"/>
              <a:gd name="T1" fmla="*/ 0 h 2128"/>
              <a:gd name="T2" fmla="*/ 0 w 1"/>
              <a:gd name="T3" fmla="*/ 2147483647 h 2128"/>
              <a:gd name="T4" fmla="*/ 0 60000 65536"/>
              <a:gd name="T5" fmla="*/ 0 60000 65536"/>
              <a:gd name="T6" fmla="*/ 0 w 1"/>
              <a:gd name="T7" fmla="*/ 0 h 2128"/>
              <a:gd name="T8" fmla="*/ 1 w 1"/>
              <a:gd name="T9" fmla="*/ 2128 h 21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28">
                <a:moveTo>
                  <a:pt x="0" y="0"/>
                </a:moveTo>
                <a:lnTo>
                  <a:pt x="0" y="212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7" name="Freeform 24"/>
          <p:cNvSpPr>
            <a:spLocks/>
          </p:cNvSpPr>
          <p:nvPr/>
        </p:nvSpPr>
        <p:spPr bwMode="auto">
          <a:xfrm>
            <a:off x="7542213" y="1727200"/>
            <a:ext cx="1587" cy="3365500"/>
          </a:xfrm>
          <a:custGeom>
            <a:avLst/>
            <a:gdLst>
              <a:gd name="T0" fmla="*/ 0 w 1"/>
              <a:gd name="T1" fmla="*/ 0 h 2120"/>
              <a:gd name="T2" fmla="*/ 0 w 1"/>
              <a:gd name="T3" fmla="*/ 2147483647 h 2120"/>
              <a:gd name="T4" fmla="*/ 0 60000 65536"/>
              <a:gd name="T5" fmla="*/ 0 60000 65536"/>
              <a:gd name="T6" fmla="*/ 0 w 1"/>
              <a:gd name="T7" fmla="*/ 0 h 2120"/>
              <a:gd name="T8" fmla="*/ 1 w 1"/>
              <a:gd name="T9" fmla="*/ 2120 h 2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20">
                <a:moveTo>
                  <a:pt x="0" y="0"/>
                </a:moveTo>
                <a:lnTo>
                  <a:pt x="0" y="212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8" name="Freeform 25"/>
          <p:cNvSpPr>
            <a:spLocks/>
          </p:cNvSpPr>
          <p:nvPr/>
        </p:nvSpPr>
        <p:spPr bwMode="auto">
          <a:xfrm>
            <a:off x="7974013" y="1739900"/>
            <a:ext cx="1587" cy="3365500"/>
          </a:xfrm>
          <a:custGeom>
            <a:avLst/>
            <a:gdLst>
              <a:gd name="T0" fmla="*/ 0 w 1"/>
              <a:gd name="T1" fmla="*/ 0 h 2120"/>
              <a:gd name="T2" fmla="*/ 0 w 1"/>
              <a:gd name="T3" fmla="*/ 2147483647 h 2120"/>
              <a:gd name="T4" fmla="*/ 0 60000 65536"/>
              <a:gd name="T5" fmla="*/ 0 60000 65536"/>
              <a:gd name="T6" fmla="*/ 0 w 1"/>
              <a:gd name="T7" fmla="*/ 0 h 2120"/>
              <a:gd name="T8" fmla="*/ 1 w 1"/>
              <a:gd name="T9" fmla="*/ 2120 h 2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20">
                <a:moveTo>
                  <a:pt x="0" y="0"/>
                </a:moveTo>
                <a:lnTo>
                  <a:pt x="0" y="212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9" name="Freeform 26"/>
          <p:cNvSpPr>
            <a:spLocks/>
          </p:cNvSpPr>
          <p:nvPr/>
        </p:nvSpPr>
        <p:spPr bwMode="auto">
          <a:xfrm>
            <a:off x="8388350" y="1752600"/>
            <a:ext cx="12700" cy="3352800"/>
          </a:xfrm>
          <a:custGeom>
            <a:avLst/>
            <a:gdLst>
              <a:gd name="T0" fmla="*/ 2147483647 w 8"/>
              <a:gd name="T1" fmla="*/ 0 h 2112"/>
              <a:gd name="T2" fmla="*/ 0 w 8"/>
              <a:gd name="T3" fmla="*/ 2147483647 h 2112"/>
              <a:gd name="T4" fmla="*/ 0 60000 65536"/>
              <a:gd name="T5" fmla="*/ 0 60000 65536"/>
              <a:gd name="T6" fmla="*/ 0 w 8"/>
              <a:gd name="T7" fmla="*/ 0 h 2112"/>
              <a:gd name="T8" fmla="*/ 8 w 8"/>
              <a:gd name="T9" fmla="*/ 2112 h 2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12">
                <a:moveTo>
                  <a:pt x="8" y="0"/>
                </a:moveTo>
                <a:lnTo>
                  <a:pt x="0" y="2112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0" name="Freeform 27"/>
          <p:cNvSpPr>
            <a:spLocks/>
          </p:cNvSpPr>
          <p:nvPr/>
        </p:nvSpPr>
        <p:spPr bwMode="auto">
          <a:xfrm>
            <a:off x="5391150" y="2044700"/>
            <a:ext cx="3446463" cy="1588"/>
          </a:xfrm>
          <a:custGeom>
            <a:avLst/>
            <a:gdLst>
              <a:gd name="T0" fmla="*/ 0 w 2171"/>
              <a:gd name="T1" fmla="*/ 0 h 1"/>
              <a:gd name="T2" fmla="*/ 2147483647 w 2171"/>
              <a:gd name="T3" fmla="*/ 0 h 1"/>
              <a:gd name="T4" fmla="*/ 0 60000 65536"/>
              <a:gd name="T5" fmla="*/ 0 60000 65536"/>
              <a:gd name="T6" fmla="*/ 0 w 2171"/>
              <a:gd name="T7" fmla="*/ 0 h 1"/>
              <a:gd name="T8" fmla="*/ 2171 w 217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71" h="1">
                <a:moveTo>
                  <a:pt x="0" y="0"/>
                </a:moveTo>
                <a:lnTo>
                  <a:pt x="2171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1" name="Freeform 28"/>
          <p:cNvSpPr>
            <a:spLocks/>
          </p:cNvSpPr>
          <p:nvPr/>
        </p:nvSpPr>
        <p:spPr bwMode="auto">
          <a:xfrm>
            <a:off x="5314950" y="2654300"/>
            <a:ext cx="3509963" cy="1588"/>
          </a:xfrm>
          <a:custGeom>
            <a:avLst/>
            <a:gdLst>
              <a:gd name="T0" fmla="*/ 0 w 2211"/>
              <a:gd name="T1" fmla="*/ 0 h 1"/>
              <a:gd name="T2" fmla="*/ 2147483647 w 2211"/>
              <a:gd name="T3" fmla="*/ 0 h 1"/>
              <a:gd name="T4" fmla="*/ 0 60000 65536"/>
              <a:gd name="T5" fmla="*/ 0 60000 65536"/>
              <a:gd name="T6" fmla="*/ 0 w 2211"/>
              <a:gd name="T7" fmla="*/ 0 h 1"/>
              <a:gd name="T8" fmla="*/ 2211 w 221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11" h="1">
                <a:moveTo>
                  <a:pt x="0" y="0"/>
                </a:moveTo>
                <a:lnTo>
                  <a:pt x="2211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2" name="Freeform 29"/>
          <p:cNvSpPr>
            <a:spLocks/>
          </p:cNvSpPr>
          <p:nvPr/>
        </p:nvSpPr>
        <p:spPr bwMode="auto">
          <a:xfrm>
            <a:off x="5391150" y="3886200"/>
            <a:ext cx="3446463" cy="12700"/>
          </a:xfrm>
          <a:custGeom>
            <a:avLst/>
            <a:gdLst>
              <a:gd name="T0" fmla="*/ 0 w 2171"/>
              <a:gd name="T1" fmla="*/ 2147483647 h 8"/>
              <a:gd name="T2" fmla="*/ 2147483647 w 2171"/>
              <a:gd name="T3" fmla="*/ 0 h 8"/>
              <a:gd name="T4" fmla="*/ 0 60000 65536"/>
              <a:gd name="T5" fmla="*/ 0 60000 65536"/>
              <a:gd name="T6" fmla="*/ 0 w 2171"/>
              <a:gd name="T7" fmla="*/ 0 h 8"/>
              <a:gd name="T8" fmla="*/ 2171 w 217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71" h="8">
                <a:moveTo>
                  <a:pt x="0" y="8"/>
                </a:moveTo>
                <a:lnTo>
                  <a:pt x="2171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3" name="Freeform 30"/>
          <p:cNvSpPr>
            <a:spLocks/>
          </p:cNvSpPr>
          <p:nvPr/>
        </p:nvSpPr>
        <p:spPr bwMode="auto">
          <a:xfrm>
            <a:off x="5391150" y="4495800"/>
            <a:ext cx="3446463" cy="1588"/>
          </a:xfrm>
          <a:custGeom>
            <a:avLst/>
            <a:gdLst>
              <a:gd name="T0" fmla="*/ 0 w 2171"/>
              <a:gd name="T1" fmla="*/ 0 h 1"/>
              <a:gd name="T2" fmla="*/ 2147483647 w 2171"/>
              <a:gd name="T3" fmla="*/ 0 h 1"/>
              <a:gd name="T4" fmla="*/ 0 60000 65536"/>
              <a:gd name="T5" fmla="*/ 0 60000 65536"/>
              <a:gd name="T6" fmla="*/ 0 w 2171"/>
              <a:gd name="T7" fmla="*/ 0 h 1"/>
              <a:gd name="T8" fmla="*/ 2171 w 217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71" h="1">
                <a:moveTo>
                  <a:pt x="0" y="0"/>
                </a:moveTo>
                <a:lnTo>
                  <a:pt x="2171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4" name="Freeform 31"/>
          <p:cNvSpPr>
            <a:spLocks/>
          </p:cNvSpPr>
          <p:nvPr/>
        </p:nvSpPr>
        <p:spPr bwMode="auto">
          <a:xfrm>
            <a:off x="5340350" y="5080000"/>
            <a:ext cx="3352800" cy="12700"/>
          </a:xfrm>
          <a:custGeom>
            <a:avLst/>
            <a:gdLst>
              <a:gd name="T0" fmla="*/ 0 w 2112"/>
              <a:gd name="T1" fmla="*/ 0 h 8"/>
              <a:gd name="T2" fmla="*/ 2147483647 w 2112"/>
              <a:gd name="T3" fmla="*/ 2147483647 h 8"/>
              <a:gd name="T4" fmla="*/ 0 60000 65536"/>
              <a:gd name="T5" fmla="*/ 0 60000 65536"/>
              <a:gd name="T6" fmla="*/ 0 w 2112"/>
              <a:gd name="T7" fmla="*/ 0 h 8"/>
              <a:gd name="T8" fmla="*/ 2112 w 211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12" h="8">
                <a:moveTo>
                  <a:pt x="0" y="0"/>
                </a:moveTo>
                <a:lnTo>
                  <a:pt x="2112" y="8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5" name="Freeform 32"/>
          <p:cNvSpPr>
            <a:spLocks/>
          </p:cNvSpPr>
          <p:nvPr/>
        </p:nvSpPr>
        <p:spPr bwMode="auto">
          <a:xfrm>
            <a:off x="5372100" y="5084763"/>
            <a:ext cx="3695700" cy="7937"/>
          </a:xfrm>
          <a:custGeom>
            <a:avLst/>
            <a:gdLst>
              <a:gd name="T0" fmla="*/ 0 w 2328"/>
              <a:gd name="T1" fmla="*/ 0 h 5"/>
              <a:gd name="T2" fmla="*/ 2147483647 w 2328"/>
              <a:gd name="T3" fmla="*/ 2147483647 h 5"/>
              <a:gd name="T4" fmla="*/ 0 60000 65536"/>
              <a:gd name="T5" fmla="*/ 0 60000 65536"/>
              <a:gd name="T6" fmla="*/ 0 w 2328"/>
              <a:gd name="T7" fmla="*/ 0 h 5"/>
              <a:gd name="T8" fmla="*/ 2328 w 2328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28" h="5">
                <a:moveTo>
                  <a:pt x="0" y="0"/>
                </a:moveTo>
                <a:lnTo>
                  <a:pt x="2328" y="5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916" name="Freeform 33"/>
          <p:cNvSpPr>
            <a:spLocks/>
          </p:cNvSpPr>
          <p:nvPr/>
        </p:nvSpPr>
        <p:spPr bwMode="auto">
          <a:xfrm>
            <a:off x="5372100" y="1557338"/>
            <a:ext cx="1588" cy="3962400"/>
          </a:xfrm>
          <a:custGeom>
            <a:avLst/>
            <a:gdLst>
              <a:gd name="T0" fmla="*/ 0 w 1"/>
              <a:gd name="T1" fmla="*/ 2147483647 h 2496"/>
              <a:gd name="T2" fmla="*/ 0 w 1"/>
              <a:gd name="T3" fmla="*/ 0 h 2496"/>
              <a:gd name="T4" fmla="*/ 0 60000 65536"/>
              <a:gd name="T5" fmla="*/ 0 60000 65536"/>
              <a:gd name="T6" fmla="*/ 0 w 1"/>
              <a:gd name="T7" fmla="*/ 0 h 2496"/>
              <a:gd name="T8" fmla="*/ 1 w 1"/>
              <a:gd name="T9" fmla="*/ 2496 h 24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96">
                <a:moveTo>
                  <a:pt x="0" y="2496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917" name="Text Box 34"/>
          <p:cNvSpPr txBox="1">
            <a:spLocks noChangeArrowheads="1"/>
          </p:cNvSpPr>
          <p:nvPr/>
        </p:nvSpPr>
        <p:spPr bwMode="auto">
          <a:xfrm>
            <a:off x="4940300" y="1557338"/>
            <a:ext cx="46672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/>
          </a:p>
          <a:p>
            <a:r>
              <a:rPr lang="ru-RU" sz="2000" b="1"/>
              <a:t>50</a:t>
            </a:r>
          </a:p>
          <a:p>
            <a:endParaRPr lang="en-US" sz="2000" b="1"/>
          </a:p>
          <a:p>
            <a:r>
              <a:rPr lang="ru-RU" sz="2000" b="1"/>
              <a:t>4</a:t>
            </a:r>
            <a:r>
              <a:rPr lang="en-US" sz="2000" b="1"/>
              <a:t>0</a:t>
            </a:r>
          </a:p>
          <a:p>
            <a:endParaRPr lang="en-US" sz="2000" b="1"/>
          </a:p>
          <a:p>
            <a:r>
              <a:rPr lang="ru-RU" sz="2000" b="1"/>
              <a:t>30</a:t>
            </a:r>
            <a:endParaRPr lang="en-US" sz="2000" b="1"/>
          </a:p>
          <a:p>
            <a:endParaRPr lang="en-US" sz="2000" b="1"/>
          </a:p>
          <a:p>
            <a:r>
              <a:rPr lang="ru-RU" sz="2000" b="1"/>
              <a:t>2</a:t>
            </a:r>
            <a:r>
              <a:rPr lang="en-US" sz="2000" b="1"/>
              <a:t>0</a:t>
            </a:r>
          </a:p>
          <a:p>
            <a:endParaRPr lang="en-US" sz="2000" b="1"/>
          </a:p>
          <a:p>
            <a:r>
              <a:rPr lang="ru-RU" sz="2000" b="1"/>
              <a:t>10</a:t>
            </a:r>
            <a:endParaRPr lang="en-US" sz="2000" b="1"/>
          </a:p>
          <a:p>
            <a:endParaRPr lang="en-US" sz="2000" b="1"/>
          </a:p>
          <a:p>
            <a:r>
              <a:rPr lang="en-US" sz="2000" b="1"/>
              <a:t>  0</a:t>
            </a:r>
            <a:endParaRPr lang="ru-RU" sz="2000" b="1"/>
          </a:p>
        </p:txBody>
      </p:sp>
      <p:sp>
        <p:nvSpPr>
          <p:cNvPr id="37918" name="Freeform 35"/>
          <p:cNvSpPr>
            <a:spLocks/>
          </p:cNvSpPr>
          <p:nvPr/>
        </p:nvSpPr>
        <p:spPr bwMode="auto">
          <a:xfrm>
            <a:off x="5383213" y="2032000"/>
            <a:ext cx="3201987" cy="3073400"/>
          </a:xfrm>
          <a:custGeom>
            <a:avLst/>
            <a:gdLst>
              <a:gd name="T0" fmla="*/ 0 w 2017"/>
              <a:gd name="T1" fmla="*/ 2147483647 h 1936"/>
              <a:gd name="T2" fmla="*/ 2147483647 w 2017"/>
              <a:gd name="T3" fmla="*/ 0 h 1936"/>
              <a:gd name="T4" fmla="*/ 2147483647 w 2017"/>
              <a:gd name="T5" fmla="*/ 2147483647 h 1936"/>
              <a:gd name="T6" fmla="*/ 2147483647 w 2017"/>
              <a:gd name="T7" fmla="*/ 2147483647 h 1936"/>
              <a:gd name="T8" fmla="*/ 2147483647 w 2017"/>
              <a:gd name="T9" fmla="*/ 2147483647 h 19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7"/>
              <a:gd name="T16" fmla="*/ 0 h 1936"/>
              <a:gd name="T17" fmla="*/ 2017 w 2017"/>
              <a:gd name="T18" fmla="*/ 1936 h 19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7" h="1936">
                <a:moveTo>
                  <a:pt x="0" y="1923"/>
                </a:moveTo>
                <a:lnTo>
                  <a:pt x="345" y="0"/>
                </a:lnTo>
                <a:lnTo>
                  <a:pt x="2017" y="1936"/>
                </a:lnTo>
                <a:lnTo>
                  <a:pt x="2009" y="1920"/>
                </a:lnTo>
                <a:lnTo>
                  <a:pt x="2017" y="1928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9" name="Freeform 36"/>
          <p:cNvSpPr>
            <a:spLocks/>
          </p:cNvSpPr>
          <p:nvPr/>
        </p:nvSpPr>
        <p:spPr bwMode="auto">
          <a:xfrm>
            <a:off x="8767763" y="1700213"/>
            <a:ext cx="12700" cy="3352800"/>
          </a:xfrm>
          <a:custGeom>
            <a:avLst/>
            <a:gdLst>
              <a:gd name="T0" fmla="*/ 2147483647 w 8"/>
              <a:gd name="T1" fmla="*/ 0 h 2112"/>
              <a:gd name="T2" fmla="*/ 0 w 8"/>
              <a:gd name="T3" fmla="*/ 2147483647 h 2112"/>
              <a:gd name="T4" fmla="*/ 0 60000 65536"/>
              <a:gd name="T5" fmla="*/ 0 60000 65536"/>
              <a:gd name="T6" fmla="*/ 0 w 8"/>
              <a:gd name="T7" fmla="*/ 0 h 2112"/>
              <a:gd name="T8" fmla="*/ 8 w 8"/>
              <a:gd name="T9" fmla="*/ 2112 h 2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112">
                <a:moveTo>
                  <a:pt x="8" y="0"/>
                </a:moveTo>
                <a:lnTo>
                  <a:pt x="0" y="2112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20" name="Text Box 37"/>
          <p:cNvSpPr txBox="1">
            <a:spLocks noChangeArrowheads="1"/>
          </p:cNvSpPr>
          <p:nvPr/>
        </p:nvSpPr>
        <p:spPr bwMode="auto">
          <a:xfrm>
            <a:off x="8459788" y="4508500"/>
            <a:ext cx="6873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t</a:t>
            </a:r>
            <a:r>
              <a:rPr lang="en-US" sz="2400"/>
              <a:t>, c </a:t>
            </a:r>
            <a:endParaRPr lang="ru-RU" sz="2400"/>
          </a:p>
        </p:txBody>
      </p:sp>
      <p:sp>
        <p:nvSpPr>
          <p:cNvPr id="37921" name="Text Box 38"/>
          <p:cNvSpPr txBox="1">
            <a:spLocks noChangeArrowheads="1"/>
          </p:cNvSpPr>
          <p:nvPr/>
        </p:nvSpPr>
        <p:spPr bwMode="auto">
          <a:xfrm>
            <a:off x="900113" y="4508500"/>
            <a:ext cx="91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80 м</a:t>
            </a:r>
          </a:p>
        </p:txBody>
      </p:sp>
      <p:sp>
        <p:nvSpPr>
          <p:cNvPr id="37922" name="Text Box 39"/>
          <p:cNvSpPr txBox="1">
            <a:spLocks noChangeArrowheads="1"/>
          </p:cNvSpPr>
          <p:nvPr/>
        </p:nvSpPr>
        <p:spPr bwMode="auto">
          <a:xfrm>
            <a:off x="971550" y="5300663"/>
            <a:ext cx="91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70 м</a:t>
            </a:r>
          </a:p>
        </p:txBody>
      </p:sp>
      <p:sp>
        <p:nvSpPr>
          <p:cNvPr id="37923" name="Text Box 40"/>
          <p:cNvSpPr txBox="1">
            <a:spLocks noChangeArrowheads="1"/>
          </p:cNvSpPr>
          <p:nvPr/>
        </p:nvSpPr>
        <p:spPr bwMode="auto">
          <a:xfrm>
            <a:off x="971550" y="6021388"/>
            <a:ext cx="91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90 м</a:t>
            </a:r>
          </a:p>
        </p:txBody>
      </p:sp>
      <p:sp>
        <p:nvSpPr>
          <p:cNvPr id="61481" name="Oval 41"/>
          <p:cNvSpPr>
            <a:spLocks noChangeArrowheads="1"/>
          </p:cNvSpPr>
          <p:nvPr/>
        </p:nvSpPr>
        <p:spPr bwMode="auto">
          <a:xfrm>
            <a:off x="7451725" y="37893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82" name="Freeform 42"/>
          <p:cNvSpPr>
            <a:spLocks/>
          </p:cNvSpPr>
          <p:nvPr/>
        </p:nvSpPr>
        <p:spPr bwMode="auto">
          <a:xfrm>
            <a:off x="5372100" y="2032000"/>
            <a:ext cx="2171700" cy="3035300"/>
          </a:xfrm>
          <a:custGeom>
            <a:avLst/>
            <a:gdLst>
              <a:gd name="T0" fmla="*/ 0 w 1368"/>
              <a:gd name="T1" fmla="*/ 2147483647 h 1912"/>
              <a:gd name="T2" fmla="*/ 2147483647 w 1368"/>
              <a:gd name="T3" fmla="*/ 0 h 1912"/>
              <a:gd name="T4" fmla="*/ 2147483647 w 1368"/>
              <a:gd name="T5" fmla="*/ 2147483647 h 1912"/>
              <a:gd name="T6" fmla="*/ 2147483647 w 1368"/>
              <a:gd name="T7" fmla="*/ 2147483647 h 1912"/>
              <a:gd name="T8" fmla="*/ 0 60000 65536"/>
              <a:gd name="T9" fmla="*/ 0 60000 65536"/>
              <a:gd name="T10" fmla="*/ 0 60000 65536"/>
              <a:gd name="T11" fmla="*/ 0 60000 65536"/>
              <a:gd name="T12" fmla="*/ 0 w 1368"/>
              <a:gd name="T13" fmla="*/ 0 h 1912"/>
              <a:gd name="T14" fmla="*/ 1368 w 1368"/>
              <a:gd name="T15" fmla="*/ 1912 h 1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8" h="1912">
                <a:moveTo>
                  <a:pt x="0" y="1912"/>
                </a:moveTo>
                <a:lnTo>
                  <a:pt x="360" y="0"/>
                </a:lnTo>
                <a:lnTo>
                  <a:pt x="1368" y="1184"/>
                </a:lnTo>
                <a:lnTo>
                  <a:pt x="1368" y="116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26" name="Номер слайда 3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3BC4E3-A893-4373-B37D-236599625626}" type="slidenum">
              <a:rPr lang="ru-RU" smtClean="0"/>
              <a:pPr/>
              <a:t>36</a:t>
            </a:fld>
            <a:endParaRPr lang="ru-RU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45"/>
                  </p:tgtEl>
                </p:cond>
              </p:nextCondLst>
            </p:seq>
          </p:childTnLst>
        </p:cTn>
      </p:par>
    </p:tnLst>
    <p:bldLst>
      <p:bldP spid="61456" grpId="0" animBg="1"/>
      <p:bldP spid="61481" grpId="0" animBg="1"/>
      <p:bldP spid="6148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65"/>
          <p:cNvSpPr txBox="1">
            <a:spLocks noChangeArrowheads="1"/>
          </p:cNvSpPr>
          <p:nvPr/>
        </p:nvSpPr>
        <p:spPr bwMode="auto">
          <a:xfrm>
            <a:off x="4044950" y="620713"/>
            <a:ext cx="1319213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 b="1"/>
          </a:p>
          <a:p>
            <a:endParaRPr lang="ru-RU" sz="1800" b="1"/>
          </a:p>
          <a:p>
            <a:endParaRPr lang="en-US" sz="1800" b="1"/>
          </a:p>
          <a:p>
            <a:endParaRPr lang="en-US" sz="1800" b="1"/>
          </a:p>
          <a:p>
            <a:r>
              <a:rPr lang="ru-RU" sz="1800" b="1"/>
              <a:t>       </a:t>
            </a:r>
            <a:r>
              <a:rPr lang="en-US" sz="1800" b="1"/>
              <a:t>S</a:t>
            </a:r>
            <a:r>
              <a:rPr lang="ru-RU" sz="1800" b="1"/>
              <a:t>, км</a:t>
            </a:r>
          </a:p>
          <a:p>
            <a:r>
              <a:rPr lang="en-US" sz="1800" b="1"/>
              <a:t>  </a:t>
            </a:r>
            <a:r>
              <a:rPr lang="en-US" sz="1800" b="1">
                <a:solidFill>
                  <a:srgbClr val="FF0000"/>
                </a:solidFill>
              </a:rPr>
              <a:t>E</a:t>
            </a:r>
            <a:endParaRPr lang="ru-RU" sz="1800" b="1">
              <a:solidFill>
                <a:srgbClr val="FF0000"/>
              </a:solidFill>
            </a:endParaRPr>
          </a:p>
          <a:p>
            <a:endParaRPr lang="ru-RU" sz="1800" b="1"/>
          </a:p>
          <a:p>
            <a:endParaRPr lang="ru-RU" sz="1800" b="1"/>
          </a:p>
          <a:p>
            <a:endParaRPr lang="ru-RU" sz="1800" b="1">
              <a:solidFill>
                <a:srgbClr val="FF0000"/>
              </a:solidFill>
            </a:endParaRPr>
          </a:p>
          <a:p>
            <a:r>
              <a:rPr lang="ru-RU" sz="1800" b="1">
                <a:solidFill>
                  <a:srgbClr val="FF0000"/>
                </a:solidFill>
              </a:rPr>
              <a:t>  </a:t>
            </a:r>
            <a:r>
              <a:rPr lang="en-US" sz="1800" b="1">
                <a:solidFill>
                  <a:srgbClr val="FF0000"/>
                </a:solidFill>
              </a:rPr>
              <a:t>D</a:t>
            </a:r>
            <a:endParaRPr lang="ru-RU" sz="1800" b="1">
              <a:solidFill>
                <a:srgbClr val="FF0000"/>
              </a:solidFill>
            </a:endParaRPr>
          </a:p>
          <a:p>
            <a:endParaRPr lang="ru-RU" sz="1800" b="1">
              <a:solidFill>
                <a:srgbClr val="FF0000"/>
              </a:solidFill>
            </a:endParaRPr>
          </a:p>
          <a:p>
            <a:r>
              <a:rPr lang="ru-RU" sz="1800" b="1">
                <a:solidFill>
                  <a:srgbClr val="FF0000"/>
                </a:solidFill>
              </a:rPr>
              <a:t>  С</a:t>
            </a:r>
          </a:p>
          <a:p>
            <a:r>
              <a:rPr lang="ru-RU" sz="1800" b="1"/>
              <a:t>  </a:t>
            </a:r>
          </a:p>
          <a:p>
            <a:endParaRPr lang="ru-RU" sz="1800" b="1"/>
          </a:p>
          <a:p>
            <a:r>
              <a:rPr lang="ru-RU" sz="1800" b="1">
                <a:solidFill>
                  <a:srgbClr val="FF0000"/>
                </a:solidFill>
              </a:rPr>
              <a:t>  В</a:t>
            </a:r>
          </a:p>
          <a:p>
            <a:endParaRPr lang="ru-RU" sz="1800" b="1">
              <a:solidFill>
                <a:srgbClr val="FF0000"/>
              </a:solidFill>
            </a:endParaRPr>
          </a:p>
          <a:p>
            <a:r>
              <a:rPr lang="ru-RU" sz="1800" b="1"/>
              <a:t>  1 </a:t>
            </a:r>
          </a:p>
        </p:txBody>
      </p:sp>
      <p:sp>
        <p:nvSpPr>
          <p:cNvPr id="48206" name="Text Box 78"/>
          <p:cNvSpPr txBox="1">
            <a:spLocks noChangeArrowheads="1"/>
          </p:cNvSpPr>
          <p:nvPr/>
        </p:nvSpPr>
        <p:spPr bwMode="auto">
          <a:xfrm>
            <a:off x="755650" y="188913"/>
            <a:ext cx="82613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/>
              <a:t>Плот плывет по реке. На рисунке изображен график его </a:t>
            </a:r>
          </a:p>
          <a:p>
            <a:pPr>
              <a:defRPr/>
            </a:pPr>
            <a:r>
              <a:rPr lang="ru-RU" sz="2400"/>
              <a:t>движения: по горизонтальной оси откладывается время </a:t>
            </a:r>
          </a:p>
          <a:p>
            <a:pPr>
              <a:defRPr/>
            </a:pPr>
            <a:r>
              <a:rPr lang="ru-RU" sz="2400"/>
              <a:t>движения </a:t>
            </a:r>
            <a:r>
              <a:rPr lang="en-US" sz="2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t</a:t>
            </a:r>
            <a:r>
              <a:rPr lang="ru-RU" sz="2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ru-RU" sz="2400"/>
              <a:t>по вертикальной – расстояние </a:t>
            </a:r>
            <a:r>
              <a:rPr lang="en-US" sz="2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S,</a:t>
            </a:r>
            <a:r>
              <a:rPr lang="ru-RU" sz="2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/>
              <a:t>которое </a:t>
            </a:r>
          </a:p>
          <a:p>
            <a:pPr>
              <a:defRPr/>
            </a:pPr>
            <a:r>
              <a:rPr lang="ru-RU" sz="2400"/>
              <a:t>проплыл плот</a:t>
            </a:r>
            <a:r>
              <a:rPr lang="en-US" sz="2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2400"/>
              <a:t>  </a:t>
            </a:r>
            <a:endParaRPr lang="ru-RU" sz="2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8916" name="Freeform 2"/>
          <p:cNvSpPr>
            <a:spLocks/>
          </p:cNvSpPr>
          <p:nvPr/>
        </p:nvSpPr>
        <p:spPr bwMode="auto">
          <a:xfrm>
            <a:off x="4470400" y="3276600"/>
            <a:ext cx="4279900" cy="7938"/>
          </a:xfrm>
          <a:custGeom>
            <a:avLst/>
            <a:gdLst>
              <a:gd name="T0" fmla="*/ 2147483647 w 2696"/>
              <a:gd name="T1" fmla="*/ 2147483647 h 5"/>
              <a:gd name="T2" fmla="*/ 0 w 2696"/>
              <a:gd name="T3" fmla="*/ 0 h 5"/>
              <a:gd name="T4" fmla="*/ 0 60000 65536"/>
              <a:gd name="T5" fmla="*/ 0 60000 65536"/>
              <a:gd name="T6" fmla="*/ 0 w 2696"/>
              <a:gd name="T7" fmla="*/ 0 h 5"/>
              <a:gd name="T8" fmla="*/ 2696 w 2696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96" h="5">
                <a:moveTo>
                  <a:pt x="2696" y="5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7" name="Freeform 4"/>
          <p:cNvSpPr>
            <a:spLocks/>
          </p:cNvSpPr>
          <p:nvPr/>
        </p:nvSpPr>
        <p:spPr bwMode="auto">
          <a:xfrm>
            <a:off x="6324600" y="1625600"/>
            <a:ext cx="12700" cy="4165600"/>
          </a:xfrm>
          <a:custGeom>
            <a:avLst/>
            <a:gdLst>
              <a:gd name="T0" fmla="*/ 0 w 8"/>
              <a:gd name="T1" fmla="*/ 0 h 2624"/>
              <a:gd name="T2" fmla="*/ 2147483647 w 8"/>
              <a:gd name="T3" fmla="*/ 2147483647 h 2624"/>
              <a:gd name="T4" fmla="*/ 0 60000 65536"/>
              <a:gd name="T5" fmla="*/ 0 60000 65536"/>
              <a:gd name="T6" fmla="*/ 0 w 8"/>
              <a:gd name="T7" fmla="*/ 0 h 2624"/>
              <a:gd name="T8" fmla="*/ 8 w 8"/>
              <a:gd name="T9" fmla="*/ 2624 h 26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624">
                <a:moveTo>
                  <a:pt x="0" y="0"/>
                </a:moveTo>
                <a:lnTo>
                  <a:pt x="8" y="2624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8" name="Freeform 5"/>
          <p:cNvSpPr>
            <a:spLocks/>
          </p:cNvSpPr>
          <p:nvPr/>
        </p:nvSpPr>
        <p:spPr bwMode="auto">
          <a:xfrm>
            <a:off x="4508500" y="2730500"/>
            <a:ext cx="4295775" cy="9525"/>
          </a:xfrm>
          <a:custGeom>
            <a:avLst/>
            <a:gdLst>
              <a:gd name="T0" fmla="*/ 0 w 2706"/>
              <a:gd name="T1" fmla="*/ 0 h 6"/>
              <a:gd name="T2" fmla="*/ 2147483647 w 2706"/>
              <a:gd name="T3" fmla="*/ 2147483647 h 6"/>
              <a:gd name="T4" fmla="*/ 0 60000 65536"/>
              <a:gd name="T5" fmla="*/ 0 60000 65536"/>
              <a:gd name="T6" fmla="*/ 0 w 2706"/>
              <a:gd name="T7" fmla="*/ 0 h 6"/>
              <a:gd name="T8" fmla="*/ 2706 w 2706"/>
              <a:gd name="T9" fmla="*/ 6 h 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06" h="6">
                <a:moveTo>
                  <a:pt x="0" y="0"/>
                </a:moveTo>
                <a:lnTo>
                  <a:pt x="2706" y="6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9" name="Freeform 6"/>
          <p:cNvSpPr>
            <a:spLocks/>
          </p:cNvSpPr>
          <p:nvPr/>
        </p:nvSpPr>
        <p:spPr bwMode="auto">
          <a:xfrm>
            <a:off x="4483100" y="5524500"/>
            <a:ext cx="4308475" cy="9525"/>
          </a:xfrm>
          <a:custGeom>
            <a:avLst/>
            <a:gdLst>
              <a:gd name="T0" fmla="*/ 0 w 2714"/>
              <a:gd name="T1" fmla="*/ 0 h 6"/>
              <a:gd name="T2" fmla="*/ 2147483647 w 2714"/>
              <a:gd name="T3" fmla="*/ 2147483647 h 6"/>
              <a:gd name="T4" fmla="*/ 0 60000 65536"/>
              <a:gd name="T5" fmla="*/ 0 60000 65536"/>
              <a:gd name="T6" fmla="*/ 0 w 2714"/>
              <a:gd name="T7" fmla="*/ 0 h 6"/>
              <a:gd name="T8" fmla="*/ 2714 w 2714"/>
              <a:gd name="T9" fmla="*/ 6 h 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14" h="6">
                <a:moveTo>
                  <a:pt x="0" y="0"/>
                </a:moveTo>
                <a:lnTo>
                  <a:pt x="2714" y="6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0" name="Freeform 7"/>
          <p:cNvSpPr>
            <a:spLocks/>
          </p:cNvSpPr>
          <p:nvPr/>
        </p:nvSpPr>
        <p:spPr bwMode="auto">
          <a:xfrm>
            <a:off x="4483100" y="5254625"/>
            <a:ext cx="4302125" cy="3175"/>
          </a:xfrm>
          <a:custGeom>
            <a:avLst/>
            <a:gdLst>
              <a:gd name="T0" fmla="*/ 0 w 2710"/>
              <a:gd name="T1" fmla="*/ 2147483647 h 2"/>
              <a:gd name="T2" fmla="*/ 2147483647 w 2710"/>
              <a:gd name="T3" fmla="*/ 0 h 2"/>
              <a:gd name="T4" fmla="*/ 0 60000 65536"/>
              <a:gd name="T5" fmla="*/ 0 60000 65536"/>
              <a:gd name="T6" fmla="*/ 0 w 2710"/>
              <a:gd name="T7" fmla="*/ 0 h 2"/>
              <a:gd name="T8" fmla="*/ 2710 w 271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10" h="2">
                <a:moveTo>
                  <a:pt x="0" y="2"/>
                </a:moveTo>
                <a:lnTo>
                  <a:pt x="2710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1" name="Freeform 8"/>
          <p:cNvSpPr>
            <a:spLocks/>
          </p:cNvSpPr>
          <p:nvPr/>
        </p:nvSpPr>
        <p:spPr bwMode="auto">
          <a:xfrm>
            <a:off x="4508500" y="4965700"/>
            <a:ext cx="4333875" cy="6350"/>
          </a:xfrm>
          <a:custGeom>
            <a:avLst/>
            <a:gdLst>
              <a:gd name="T0" fmla="*/ 0 w 2730"/>
              <a:gd name="T1" fmla="*/ 0 h 4"/>
              <a:gd name="T2" fmla="*/ 2147483647 w 2730"/>
              <a:gd name="T3" fmla="*/ 2147483647 h 4"/>
              <a:gd name="T4" fmla="*/ 0 60000 65536"/>
              <a:gd name="T5" fmla="*/ 0 60000 65536"/>
              <a:gd name="T6" fmla="*/ 0 w 2730"/>
              <a:gd name="T7" fmla="*/ 0 h 4"/>
              <a:gd name="T8" fmla="*/ 2730 w 273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30" h="4">
                <a:moveTo>
                  <a:pt x="0" y="0"/>
                </a:moveTo>
                <a:lnTo>
                  <a:pt x="2730" y="4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2" name="Freeform 9"/>
          <p:cNvSpPr>
            <a:spLocks/>
          </p:cNvSpPr>
          <p:nvPr/>
        </p:nvSpPr>
        <p:spPr bwMode="auto">
          <a:xfrm>
            <a:off x="4495800" y="4673600"/>
            <a:ext cx="4295775" cy="22225"/>
          </a:xfrm>
          <a:custGeom>
            <a:avLst/>
            <a:gdLst>
              <a:gd name="T0" fmla="*/ 0 w 2706"/>
              <a:gd name="T1" fmla="*/ 0 h 14"/>
              <a:gd name="T2" fmla="*/ 2147483647 w 2706"/>
              <a:gd name="T3" fmla="*/ 2147483647 h 14"/>
              <a:gd name="T4" fmla="*/ 0 60000 65536"/>
              <a:gd name="T5" fmla="*/ 0 60000 65536"/>
              <a:gd name="T6" fmla="*/ 0 w 2706"/>
              <a:gd name="T7" fmla="*/ 0 h 14"/>
              <a:gd name="T8" fmla="*/ 2706 w 2706"/>
              <a:gd name="T9" fmla="*/ 14 h 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06" h="14">
                <a:moveTo>
                  <a:pt x="0" y="0"/>
                </a:moveTo>
                <a:lnTo>
                  <a:pt x="2706" y="14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3" name="Freeform 10"/>
          <p:cNvSpPr>
            <a:spLocks/>
          </p:cNvSpPr>
          <p:nvPr/>
        </p:nvSpPr>
        <p:spPr bwMode="auto">
          <a:xfrm>
            <a:off x="4495800" y="4416425"/>
            <a:ext cx="4283075" cy="3175"/>
          </a:xfrm>
          <a:custGeom>
            <a:avLst/>
            <a:gdLst>
              <a:gd name="T0" fmla="*/ 0 w 2698"/>
              <a:gd name="T1" fmla="*/ 2147483647 h 2"/>
              <a:gd name="T2" fmla="*/ 2147483647 w 2698"/>
              <a:gd name="T3" fmla="*/ 0 h 2"/>
              <a:gd name="T4" fmla="*/ 0 60000 65536"/>
              <a:gd name="T5" fmla="*/ 0 60000 65536"/>
              <a:gd name="T6" fmla="*/ 0 w 2698"/>
              <a:gd name="T7" fmla="*/ 0 h 2"/>
              <a:gd name="T8" fmla="*/ 2698 w 2698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98" h="2">
                <a:moveTo>
                  <a:pt x="0" y="2"/>
                </a:moveTo>
                <a:lnTo>
                  <a:pt x="2698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4" name="Freeform 11"/>
          <p:cNvSpPr>
            <a:spLocks/>
          </p:cNvSpPr>
          <p:nvPr/>
        </p:nvSpPr>
        <p:spPr bwMode="auto">
          <a:xfrm>
            <a:off x="4495800" y="4130675"/>
            <a:ext cx="4289425" cy="22225"/>
          </a:xfrm>
          <a:custGeom>
            <a:avLst/>
            <a:gdLst>
              <a:gd name="T0" fmla="*/ 0 w 2702"/>
              <a:gd name="T1" fmla="*/ 2147483647 h 14"/>
              <a:gd name="T2" fmla="*/ 2147483647 w 2702"/>
              <a:gd name="T3" fmla="*/ 0 h 14"/>
              <a:gd name="T4" fmla="*/ 0 60000 65536"/>
              <a:gd name="T5" fmla="*/ 0 60000 65536"/>
              <a:gd name="T6" fmla="*/ 0 w 2702"/>
              <a:gd name="T7" fmla="*/ 0 h 14"/>
              <a:gd name="T8" fmla="*/ 2702 w 2702"/>
              <a:gd name="T9" fmla="*/ 14 h 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02" h="14">
                <a:moveTo>
                  <a:pt x="0" y="14"/>
                </a:moveTo>
                <a:lnTo>
                  <a:pt x="270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5" name="Freeform 12"/>
          <p:cNvSpPr>
            <a:spLocks/>
          </p:cNvSpPr>
          <p:nvPr/>
        </p:nvSpPr>
        <p:spPr bwMode="auto">
          <a:xfrm>
            <a:off x="4483100" y="3851275"/>
            <a:ext cx="4314825" cy="22225"/>
          </a:xfrm>
          <a:custGeom>
            <a:avLst/>
            <a:gdLst>
              <a:gd name="T0" fmla="*/ 0 w 2718"/>
              <a:gd name="T1" fmla="*/ 2147483647 h 14"/>
              <a:gd name="T2" fmla="*/ 2147483647 w 2718"/>
              <a:gd name="T3" fmla="*/ 0 h 14"/>
              <a:gd name="T4" fmla="*/ 0 60000 65536"/>
              <a:gd name="T5" fmla="*/ 0 60000 65536"/>
              <a:gd name="T6" fmla="*/ 0 w 2718"/>
              <a:gd name="T7" fmla="*/ 0 h 14"/>
              <a:gd name="T8" fmla="*/ 2718 w 2718"/>
              <a:gd name="T9" fmla="*/ 14 h 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18" h="14">
                <a:moveTo>
                  <a:pt x="0" y="14"/>
                </a:moveTo>
                <a:lnTo>
                  <a:pt x="2718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6" name="Freeform 13"/>
          <p:cNvSpPr>
            <a:spLocks/>
          </p:cNvSpPr>
          <p:nvPr/>
        </p:nvSpPr>
        <p:spPr bwMode="auto">
          <a:xfrm>
            <a:off x="4483100" y="3556000"/>
            <a:ext cx="4314825" cy="22225"/>
          </a:xfrm>
          <a:custGeom>
            <a:avLst/>
            <a:gdLst>
              <a:gd name="T0" fmla="*/ 0 w 2718"/>
              <a:gd name="T1" fmla="*/ 0 h 14"/>
              <a:gd name="T2" fmla="*/ 2147483647 w 2718"/>
              <a:gd name="T3" fmla="*/ 2147483647 h 14"/>
              <a:gd name="T4" fmla="*/ 0 60000 65536"/>
              <a:gd name="T5" fmla="*/ 0 60000 65536"/>
              <a:gd name="T6" fmla="*/ 0 w 2718"/>
              <a:gd name="T7" fmla="*/ 0 h 14"/>
              <a:gd name="T8" fmla="*/ 2718 w 2718"/>
              <a:gd name="T9" fmla="*/ 14 h 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18" h="14">
                <a:moveTo>
                  <a:pt x="0" y="0"/>
                </a:moveTo>
                <a:lnTo>
                  <a:pt x="2718" y="14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7" name="Freeform 14"/>
          <p:cNvSpPr>
            <a:spLocks/>
          </p:cNvSpPr>
          <p:nvPr/>
        </p:nvSpPr>
        <p:spPr bwMode="auto">
          <a:xfrm>
            <a:off x="4470400" y="3019425"/>
            <a:ext cx="4321175" cy="3175"/>
          </a:xfrm>
          <a:custGeom>
            <a:avLst/>
            <a:gdLst>
              <a:gd name="T0" fmla="*/ 0 w 2722"/>
              <a:gd name="T1" fmla="*/ 2147483647 h 2"/>
              <a:gd name="T2" fmla="*/ 2147483647 w 2722"/>
              <a:gd name="T3" fmla="*/ 0 h 2"/>
              <a:gd name="T4" fmla="*/ 0 60000 65536"/>
              <a:gd name="T5" fmla="*/ 0 60000 65536"/>
              <a:gd name="T6" fmla="*/ 0 w 2722"/>
              <a:gd name="T7" fmla="*/ 0 h 2"/>
              <a:gd name="T8" fmla="*/ 2722 w 2722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22" h="2">
                <a:moveTo>
                  <a:pt x="0" y="2"/>
                </a:moveTo>
                <a:lnTo>
                  <a:pt x="272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8" name="Freeform 15"/>
          <p:cNvSpPr>
            <a:spLocks/>
          </p:cNvSpPr>
          <p:nvPr/>
        </p:nvSpPr>
        <p:spPr bwMode="auto">
          <a:xfrm>
            <a:off x="4508500" y="2451100"/>
            <a:ext cx="4289425" cy="9525"/>
          </a:xfrm>
          <a:custGeom>
            <a:avLst/>
            <a:gdLst>
              <a:gd name="T0" fmla="*/ 0 w 2702"/>
              <a:gd name="T1" fmla="*/ 0 h 6"/>
              <a:gd name="T2" fmla="*/ 2147483647 w 2702"/>
              <a:gd name="T3" fmla="*/ 2147483647 h 6"/>
              <a:gd name="T4" fmla="*/ 0 60000 65536"/>
              <a:gd name="T5" fmla="*/ 0 60000 65536"/>
              <a:gd name="T6" fmla="*/ 0 w 2702"/>
              <a:gd name="T7" fmla="*/ 0 h 6"/>
              <a:gd name="T8" fmla="*/ 2702 w 2702"/>
              <a:gd name="T9" fmla="*/ 6 h 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02" h="6">
                <a:moveTo>
                  <a:pt x="0" y="0"/>
                </a:moveTo>
                <a:lnTo>
                  <a:pt x="2702" y="6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9" name="Freeform 16"/>
          <p:cNvSpPr>
            <a:spLocks/>
          </p:cNvSpPr>
          <p:nvPr/>
        </p:nvSpPr>
        <p:spPr bwMode="auto">
          <a:xfrm>
            <a:off x="4483100" y="2181225"/>
            <a:ext cx="4314825" cy="3175"/>
          </a:xfrm>
          <a:custGeom>
            <a:avLst/>
            <a:gdLst>
              <a:gd name="T0" fmla="*/ 0 w 2718"/>
              <a:gd name="T1" fmla="*/ 2147483647 h 2"/>
              <a:gd name="T2" fmla="*/ 2147483647 w 2718"/>
              <a:gd name="T3" fmla="*/ 0 h 2"/>
              <a:gd name="T4" fmla="*/ 0 60000 65536"/>
              <a:gd name="T5" fmla="*/ 0 60000 65536"/>
              <a:gd name="T6" fmla="*/ 0 w 2718"/>
              <a:gd name="T7" fmla="*/ 0 h 2"/>
              <a:gd name="T8" fmla="*/ 2718 w 2718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18" h="2">
                <a:moveTo>
                  <a:pt x="0" y="2"/>
                </a:moveTo>
                <a:lnTo>
                  <a:pt x="2718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0" name="Freeform 17"/>
          <p:cNvSpPr>
            <a:spLocks/>
          </p:cNvSpPr>
          <p:nvPr/>
        </p:nvSpPr>
        <p:spPr bwMode="auto">
          <a:xfrm>
            <a:off x="4483100" y="1905000"/>
            <a:ext cx="4314825" cy="3175"/>
          </a:xfrm>
          <a:custGeom>
            <a:avLst/>
            <a:gdLst>
              <a:gd name="T0" fmla="*/ 0 w 2718"/>
              <a:gd name="T1" fmla="*/ 0 h 2"/>
              <a:gd name="T2" fmla="*/ 2147483647 w 2718"/>
              <a:gd name="T3" fmla="*/ 2147483647 h 2"/>
              <a:gd name="T4" fmla="*/ 0 60000 65536"/>
              <a:gd name="T5" fmla="*/ 0 60000 65536"/>
              <a:gd name="T6" fmla="*/ 0 w 2718"/>
              <a:gd name="T7" fmla="*/ 0 h 2"/>
              <a:gd name="T8" fmla="*/ 2718 w 2718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18" h="2">
                <a:moveTo>
                  <a:pt x="0" y="0"/>
                </a:moveTo>
                <a:lnTo>
                  <a:pt x="2718" y="2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1" name="Freeform 18"/>
          <p:cNvSpPr>
            <a:spLocks/>
          </p:cNvSpPr>
          <p:nvPr/>
        </p:nvSpPr>
        <p:spPr bwMode="auto">
          <a:xfrm>
            <a:off x="4521200" y="1625600"/>
            <a:ext cx="4276725" cy="3175"/>
          </a:xfrm>
          <a:custGeom>
            <a:avLst/>
            <a:gdLst>
              <a:gd name="T0" fmla="*/ 0 w 2694"/>
              <a:gd name="T1" fmla="*/ 0 h 2"/>
              <a:gd name="T2" fmla="*/ 2147483647 w 2694"/>
              <a:gd name="T3" fmla="*/ 2147483647 h 2"/>
              <a:gd name="T4" fmla="*/ 0 60000 65536"/>
              <a:gd name="T5" fmla="*/ 0 60000 65536"/>
              <a:gd name="T6" fmla="*/ 0 w 2694"/>
              <a:gd name="T7" fmla="*/ 0 h 2"/>
              <a:gd name="T8" fmla="*/ 2694 w 2694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94" h="2">
                <a:moveTo>
                  <a:pt x="0" y="0"/>
                </a:moveTo>
                <a:lnTo>
                  <a:pt x="2694" y="2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2" name="Freeform 23"/>
          <p:cNvSpPr>
            <a:spLocks/>
          </p:cNvSpPr>
          <p:nvPr/>
        </p:nvSpPr>
        <p:spPr bwMode="auto">
          <a:xfrm>
            <a:off x="8775700" y="1612900"/>
            <a:ext cx="22225" cy="4168775"/>
          </a:xfrm>
          <a:custGeom>
            <a:avLst/>
            <a:gdLst>
              <a:gd name="T0" fmla="*/ 0 w 14"/>
              <a:gd name="T1" fmla="*/ 0 h 2626"/>
              <a:gd name="T2" fmla="*/ 2147483647 w 14"/>
              <a:gd name="T3" fmla="*/ 2147483647 h 2626"/>
              <a:gd name="T4" fmla="*/ 0 60000 65536"/>
              <a:gd name="T5" fmla="*/ 0 60000 65536"/>
              <a:gd name="T6" fmla="*/ 0 w 14"/>
              <a:gd name="T7" fmla="*/ 0 h 2626"/>
              <a:gd name="T8" fmla="*/ 14 w 14"/>
              <a:gd name="T9" fmla="*/ 2626 h 26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" h="2626">
                <a:moveTo>
                  <a:pt x="0" y="0"/>
                </a:moveTo>
                <a:lnTo>
                  <a:pt x="14" y="2626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3" name="Freeform 24"/>
          <p:cNvSpPr>
            <a:spLocks/>
          </p:cNvSpPr>
          <p:nvPr/>
        </p:nvSpPr>
        <p:spPr bwMode="auto">
          <a:xfrm>
            <a:off x="8486775" y="1625600"/>
            <a:ext cx="9525" cy="4200525"/>
          </a:xfrm>
          <a:custGeom>
            <a:avLst/>
            <a:gdLst>
              <a:gd name="T0" fmla="*/ 2147483647 w 6"/>
              <a:gd name="T1" fmla="*/ 0 h 2646"/>
              <a:gd name="T2" fmla="*/ 0 w 6"/>
              <a:gd name="T3" fmla="*/ 2147483647 h 2646"/>
              <a:gd name="T4" fmla="*/ 0 60000 65536"/>
              <a:gd name="T5" fmla="*/ 0 60000 65536"/>
              <a:gd name="T6" fmla="*/ 0 w 6"/>
              <a:gd name="T7" fmla="*/ 0 h 2646"/>
              <a:gd name="T8" fmla="*/ 6 w 6"/>
              <a:gd name="T9" fmla="*/ 2646 h 26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" h="2646">
                <a:moveTo>
                  <a:pt x="6" y="0"/>
                </a:moveTo>
                <a:lnTo>
                  <a:pt x="0" y="2646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4" name="Freeform 25"/>
          <p:cNvSpPr>
            <a:spLocks/>
          </p:cNvSpPr>
          <p:nvPr/>
        </p:nvSpPr>
        <p:spPr bwMode="auto">
          <a:xfrm>
            <a:off x="8175625" y="1625600"/>
            <a:ext cx="3175" cy="4194175"/>
          </a:xfrm>
          <a:custGeom>
            <a:avLst/>
            <a:gdLst>
              <a:gd name="T0" fmla="*/ 2147483647 w 2"/>
              <a:gd name="T1" fmla="*/ 0 h 2642"/>
              <a:gd name="T2" fmla="*/ 0 w 2"/>
              <a:gd name="T3" fmla="*/ 2147483647 h 2642"/>
              <a:gd name="T4" fmla="*/ 0 60000 65536"/>
              <a:gd name="T5" fmla="*/ 0 60000 65536"/>
              <a:gd name="T6" fmla="*/ 0 w 2"/>
              <a:gd name="T7" fmla="*/ 0 h 2642"/>
              <a:gd name="T8" fmla="*/ 2 w 2"/>
              <a:gd name="T9" fmla="*/ 2642 h 26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2642">
                <a:moveTo>
                  <a:pt x="2" y="0"/>
                </a:moveTo>
                <a:lnTo>
                  <a:pt x="0" y="2642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5" name="Freeform 26"/>
          <p:cNvSpPr>
            <a:spLocks/>
          </p:cNvSpPr>
          <p:nvPr/>
        </p:nvSpPr>
        <p:spPr bwMode="auto">
          <a:xfrm>
            <a:off x="7848600" y="1638300"/>
            <a:ext cx="22225" cy="4168775"/>
          </a:xfrm>
          <a:custGeom>
            <a:avLst/>
            <a:gdLst>
              <a:gd name="T0" fmla="*/ 0 w 14"/>
              <a:gd name="T1" fmla="*/ 0 h 2626"/>
              <a:gd name="T2" fmla="*/ 2147483647 w 14"/>
              <a:gd name="T3" fmla="*/ 2147483647 h 2626"/>
              <a:gd name="T4" fmla="*/ 0 60000 65536"/>
              <a:gd name="T5" fmla="*/ 0 60000 65536"/>
              <a:gd name="T6" fmla="*/ 0 w 14"/>
              <a:gd name="T7" fmla="*/ 0 h 2626"/>
              <a:gd name="T8" fmla="*/ 14 w 14"/>
              <a:gd name="T9" fmla="*/ 2626 h 26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" h="2626">
                <a:moveTo>
                  <a:pt x="0" y="0"/>
                </a:moveTo>
                <a:lnTo>
                  <a:pt x="14" y="2626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6" name="Freeform 27"/>
          <p:cNvSpPr>
            <a:spLocks/>
          </p:cNvSpPr>
          <p:nvPr/>
        </p:nvSpPr>
        <p:spPr bwMode="auto">
          <a:xfrm>
            <a:off x="7556500" y="1638300"/>
            <a:ext cx="3175" cy="4181475"/>
          </a:xfrm>
          <a:custGeom>
            <a:avLst/>
            <a:gdLst>
              <a:gd name="T0" fmla="*/ 0 w 2"/>
              <a:gd name="T1" fmla="*/ 0 h 2634"/>
              <a:gd name="T2" fmla="*/ 2147483647 w 2"/>
              <a:gd name="T3" fmla="*/ 2147483647 h 2634"/>
              <a:gd name="T4" fmla="*/ 0 60000 65536"/>
              <a:gd name="T5" fmla="*/ 0 60000 65536"/>
              <a:gd name="T6" fmla="*/ 0 w 2"/>
              <a:gd name="T7" fmla="*/ 0 h 2634"/>
              <a:gd name="T8" fmla="*/ 2 w 2"/>
              <a:gd name="T9" fmla="*/ 2634 h 263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2634">
                <a:moveTo>
                  <a:pt x="0" y="0"/>
                </a:moveTo>
                <a:lnTo>
                  <a:pt x="2" y="2634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7" name="Freeform 28"/>
          <p:cNvSpPr>
            <a:spLocks/>
          </p:cNvSpPr>
          <p:nvPr/>
        </p:nvSpPr>
        <p:spPr bwMode="auto">
          <a:xfrm>
            <a:off x="7251700" y="1638300"/>
            <a:ext cx="6350" cy="4205288"/>
          </a:xfrm>
          <a:custGeom>
            <a:avLst/>
            <a:gdLst>
              <a:gd name="T0" fmla="*/ 0 w 4"/>
              <a:gd name="T1" fmla="*/ 0 h 2649"/>
              <a:gd name="T2" fmla="*/ 2147483647 w 4"/>
              <a:gd name="T3" fmla="*/ 2147483647 h 2649"/>
              <a:gd name="T4" fmla="*/ 0 60000 65536"/>
              <a:gd name="T5" fmla="*/ 0 60000 65536"/>
              <a:gd name="T6" fmla="*/ 0 w 4"/>
              <a:gd name="T7" fmla="*/ 0 h 2649"/>
              <a:gd name="T8" fmla="*/ 4 w 4"/>
              <a:gd name="T9" fmla="*/ 2649 h 264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2649">
                <a:moveTo>
                  <a:pt x="0" y="0"/>
                </a:moveTo>
                <a:lnTo>
                  <a:pt x="4" y="2649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8" name="Freeform 29"/>
          <p:cNvSpPr>
            <a:spLocks/>
          </p:cNvSpPr>
          <p:nvPr/>
        </p:nvSpPr>
        <p:spPr bwMode="auto">
          <a:xfrm>
            <a:off x="6934200" y="1638300"/>
            <a:ext cx="9525" cy="4181475"/>
          </a:xfrm>
          <a:custGeom>
            <a:avLst/>
            <a:gdLst>
              <a:gd name="T0" fmla="*/ 0 w 6"/>
              <a:gd name="T1" fmla="*/ 0 h 2634"/>
              <a:gd name="T2" fmla="*/ 2147483647 w 6"/>
              <a:gd name="T3" fmla="*/ 2147483647 h 2634"/>
              <a:gd name="T4" fmla="*/ 0 60000 65536"/>
              <a:gd name="T5" fmla="*/ 0 60000 65536"/>
              <a:gd name="T6" fmla="*/ 0 w 6"/>
              <a:gd name="T7" fmla="*/ 0 h 2634"/>
              <a:gd name="T8" fmla="*/ 6 w 6"/>
              <a:gd name="T9" fmla="*/ 2634 h 263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" h="2634">
                <a:moveTo>
                  <a:pt x="0" y="0"/>
                </a:moveTo>
                <a:lnTo>
                  <a:pt x="6" y="2634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9" name="Freeform 30"/>
          <p:cNvSpPr>
            <a:spLocks/>
          </p:cNvSpPr>
          <p:nvPr/>
        </p:nvSpPr>
        <p:spPr bwMode="auto">
          <a:xfrm>
            <a:off x="6629400" y="1638300"/>
            <a:ext cx="9525" cy="4168775"/>
          </a:xfrm>
          <a:custGeom>
            <a:avLst/>
            <a:gdLst>
              <a:gd name="T0" fmla="*/ 0 w 6"/>
              <a:gd name="T1" fmla="*/ 0 h 2626"/>
              <a:gd name="T2" fmla="*/ 2147483647 w 6"/>
              <a:gd name="T3" fmla="*/ 2147483647 h 2626"/>
              <a:gd name="T4" fmla="*/ 0 60000 65536"/>
              <a:gd name="T5" fmla="*/ 0 60000 65536"/>
              <a:gd name="T6" fmla="*/ 0 w 6"/>
              <a:gd name="T7" fmla="*/ 0 h 2626"/>
              <a:gd name="T8" fmla="*/ 6 w 6"/>
              <a:gd name="T9" fmla="*/ 2626 h 26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" h="2626">
                <a:moveTo>
                  <a:pt x="0" y="0"/>
                </a:moveTo>
                <a:lnTo>
                  <a:pt x="6" y="2626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40" name="Freeform 31"/>
          <p:cNvSpPr>
            <a:spLocks/>
          </p:cNvSpPr>
          <p:nvPr/>
        </p:nvSpPr>
        <p:spPr bwMode="auto">
          <a:xfrm>
            <a:off x="6019800" y="1625600"/>
            <a:ext cx="14288" cy="4217988"/>
          </a:xfrm>
          <a:custGeom>
            <a:avLst/>
            <a:gdLst>
              <a:gd name="T0" fmla="*/ 0 w 9"/>
              <a:gd name="T1" fmla="*/ 0 h 2657"/>
              <a:gd name="T2" fmla="*/ 2147483647 w 9"/>
              <a:gd name="T3" fmla="*/ 2147483647 h 2657"/>
              <a:gd name="T4" fmla="*/ 0 60000 65536"/>
              <a:gd name="T5" fmla="*/ 0 60000 65536"/>
              <a:gd name="T6" fmla="*/ 0 w 9"/>
              <a:gd name="T7" fmla="*/ 0 h 2657"/>
              <a:gd name="T8" fmla="*/ 9 w 9"/>
              <a:gd name="T9" fmla="*/ 2657 h 26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2657">
                <a:moveTo>
                  <a:pt x="0" y="0"/>
                </a:moveTo>
                <a:lnTo>
                  <a:pt x="9" y="2657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41" name="Freeform 32"/>
          <p:cNvSpPr>
            <a:spLocks/>
          </p:cNvSpPr>
          <p:nvPr/>
        </p:nvSpPr>
        <p:spPr bwMode="auto">
          <a:xfrm>
            <a:off x="5702300" y="1625600"/>
            <a:ext cx="9525" cy="4200525"/>
          </a:xfrm>
          <a:custGeom>
            <a:avLst/>
            <a:gdLst>
              <a:gd name="T0" fmla="*/ 0 w 6"/>
              <a:gd name="T1" fmla="*/ 0 h 2646"/>
              <a:gd name="T2" fmla="*/ 2147483647 w 6"/>
              <a:gd name="T3" fmla="*/ 2147483647 h 2646"/>
              <a:gd name="T4" fmla="*/ 0 60000 65536"/>
              <a:gd name="T5" fmla="*/ 0 60000 65536"/>
              <a:gd name="T6" fmla="*/ 0 w 6"/>
              <a:gd name="T7" fmla="*/ 0 h 2646"/>
              <a:gd name="T8" fmla="*/ 6 w 6"/>
              <a:gd name="T9" fmla="*/ 2646 h 26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" h="2646">
                <a:moveTo>
                  <a:pt x="0" y="0"/>
                </a:moveTo>
                <a:lnTo>
                  <a:pt x="6" y="2646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42" name="Freeform 33"/>
          <p:cNvSpPr>
            <a:spLocks/>
          </p:cNvSpPr>
          <p:nvPr/>
        </p:nvSpPr>
        <p:spPr bwMode="auto">
          <a:xfrm>
            <a:off x="5397500" y="1612900"/>
            <a:ext cx="9525" cy="4206875"/>
          </a:xfrm>
          <a:custGeom>
            <a:avLst/>
            <a:gdLst>
              <a:gd name="T0" fmla="*/ 0 w 6"/>
              <a:gd name="T1" fmla="*/ 0 h 2650"/>
              <a:gd name="T2" fmla="*/ 2147483647 w 6"/>
              <a:gd name="T3" fmla="*/ 2147483647 h 2650"/>
              <a:gd name="T4" fmla="*/ 0 60000 65536"/>
              <a:gd name="T5" fmla="*/ 0 60000 65536"/>
              <a:gd name="T6" fmla="*/ 0 w 6"/>
              <a:gd name="T7" fmla="*/ 0 h 2650"/>
              <a:gd name="T8" fmla="*/ 6 w 6"/>
              <a:gd name="T9" fmla="*/ 2650 h 26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" h="2650">
                <a:moveTo>
                  <a:pt x="0" y="0"/>
                </a:moveTo>
                <a:lnTo>
                  <a:pt x="6" y="265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43" name="Freeform 34"/>
          <p:cNvSpPr>
            <a:spLocks/>
          </p:cNvSpPr>
          <p:nvPr/>
        </p:nvSpPr>
        <p:spPr bwMode="auto">
          <a:xfrm>
            <a:off x="5092700" y="1625600"/>
            <a:ext cx="9525" cy="4187825"/>
          </a:xfrm>
          <a:custGeom>
            <a:avLst/>
            <a:gdLst>
              <a:gd name="T0" fmla="*/ 0 w 6"/>
              <a:gd name="T1" fmla="*/ 0 h 2638"/>
              <a:gd name="T2" fmla="*/ 2147483647 w 6"/>
              <a:gd name="T3" fmla="*/ 2147483647 h 2638"/>
              <a:gd name="T4" fmla="*/ 0 60000 65536"/>
              <a:gd name="T5" fmla="*/ 0 60000 65536"/>
              <a:gd name="T6" fmla="*/ 0 w 6"/>
              <a:gd name="T7" fmla="*/ 0 h 2638"/>
              <a:gd name="T8" fmla="*/ 6 w 6"/>
              <a:gd name="T9" fmla="*/ 2638 h 26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" h="2638">
                <a:moveTo>
                  <a:pt x="0" y="0"/>
                </a:moveTo>
                <a:lnTo>
                  <a:pt x="6" y="2638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44" name="Freeform 35"/>
          <p:cNvSpPr>
            <a:spLocks/>
          </p:cNvSpPr>
          <p:nvPr/>
        </p:nvSpPr>
        <p:spPr bwMode="auto">
          <a:xfrm>
            <a:off x="4787900" y="1638300"/>
            <a:ext cx="3175" cy="4175125"/>
          </a:xfrm>
          <a:custGeom>
            <a:avLst/>
            <a:gdLst>
              <a:gd name="T0" fmla="*/ 0 w 2"/>
              <a:gd name="T1" fmla="*/ 0 h 2630"/>
              <a:gd name="T2" fmla="*/ 2147483647 w 2"/>
              <a:gd name="T3" fmla="*/ 2147483647 h 2630"/>
              <a:gd name="T4" fmla="*/ 0 60000 65536"/>
              <a:gd name="T5" fmla="*/ 0 60000 65536"/>
              <a:gd name="T6" fmla="*/ 0 w 2"/>
              <a:gd name="T7" fmla="*/ 0 h 2630"/>
              <a:gd name="T8" fmla="*/ 2 w 2"/>
              <a:gd name="T9" fmla="*/ 2630 h 26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2630">
                <a:moveTo>
                  <a:pt x="0" y="0"/>
                </a:moveTo>
                <a:lnTo>
                  <a:pt x="2" y="263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45" name="Line 38"/>
          <p:cNvSpPr>
            <a:spLocks noChangeShapeType="1"/>
          </p:cNvSpPr>
          <p:nvPr/>
        </p:nvSpPr>
        <p:spPr bwMode="auto">
          <a:xfrm>
            <a:off x="4500563" y="5805488"/>
            <a:ext cx="43926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46" name="Freeform 39"/>
          <p:cNvSpPr>
            <a:spLocks/>
          </p:cNvSpPr>
          <p:nvPr/>
        </p:nvSpPr>
        <p:spPr bwMode="auto">
          <a:xfrm>
            <a:off x="4483100" y="1663700"/>
            <a:ext cx="17463" cy="4143375"/>
          </a:xfrm>
          <a:custGeom>
            <a:avLst/>
            <a:gdLst>
              <a:gd name="T0" fmla="*/ 2147483647 w 11"/>
              <a:gd name="T1" fmla="*/ 2147483647 h 2610"/>
              <a:gd name="T2" fmla="*/ 0 w 11"/>
              <a:gd name="T3" fmla="*/ 0 h 2610"/>
              <a:gd name="T4" fmla="*/ 0 60000 65536"/>
              <a:gd name="T5" fmla="*/ 0 60000 65536"/>
              <a:gd name="T6" fmla="*/ 0 w 11"/>
              <a:gd name="T7" fmla="*/ 0 h 2610"/>
              <a:gd name="T8" fmla="*/ 11 w 11"/>
              <a:gd name="T9" fmla="*/ 2610 h 26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" h="2610">
                <a:moveTo>
                  <a:pt x="11" y="261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47" name="Text Box 40"/>
          <p:cNvSpPr txBox="1">
            <a:spLocks noChangeArrowheads="1"/>
          </p:cNvSpPr>
          <p:nvPr/>
        </p:nvSpPr>
        <p:spPr bwMode="auto">
          <a:xfrm>
            <a:off x="6516688" y="3284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48169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2997200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38949" name="AutoShape 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5084763"/>
            <a:ext cx="360363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38950" name="AutoShape 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4005263"/>
            <a:ext cx="360363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</a:t>
            </a:r>
            <a:endParaRPr lang="ru-RU" sz="2400" b="1"/>
          </a:p>
        </p:txBody>
      </p:sp>
      <p:sp>
        <p:nvSpPr>
          <p:cNvPr id="38951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6021388"/>
            <a:ext cx="360363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4</a:t>
            </a:r>
            <a:endParaRPr lang="ru-RU" sz="2400" b="1"/>
          </a:p>
        </p:txBody>
      </p:sp>
      <p:sp>
        <p:nvSpPr>
          <p:cNvPr id="38952" name="Text Box 63"/>
          <p:cNvSpPr txBox="1">
            <a:spLocks noChangeArrowheads="1"/>
          </p:cNvSpPr>
          <p:nvPr/>
        </p:nvSpPr>
        <p:spPr bwMode="auto">
          <a:xfrm>
            <a:off x="4894263" y="5805488"/>
            <a:ext cx="342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 1       2        3        4       5        6</a:t>
            </a:r>
          </a:p>
        </p:txBody>
      </p:sp>
      <p:sp>
        <p:nvSpPr>
          <p:cNvPr id="38953" name="Text Box 72"/>
          <p:cNvSpPr txBox="1">
            <a:spLocks noChangeArrowheads="1"/>
          </p:cNvSpPr>
          <p:nvPr/>
        </p:nvSpPr>
        <p:spPr bwMode="auto">
          <a:xfrm>
            <a:off x="774700" y="2997200"/>
            <a:ext cx="2141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От А до В </a:t>
            </a:r>
          </a:p>
        </p:txBody>
      </p:sp>
      <p:sp>
        <p:nvSpPr>
          <p:cNvPr id="38954" name="Text Box 76"/>
          <p:cNvSpPr txBox="1">
            <a:spLocks noChangeArrowheads="1"/>
          </p:cNvSpPr>
          <p:nvPr/>
        </p:nvSpPr>
        <p:spPr bwMode="auto">
          <a:xfrm>
            <a:off x="8243888" y="4868863"/>
            <a:ext cx="750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i="1"/>
              <a:t>t</a:t>
            </a:r>
            <a:r>
              <a:rPr lang="en-US" sz="2400" b="1"/>
              <a:t>,</a:t>
            </a:r>
            <a:r>
              <a:rPr lang="ru-RU" sz="2400" b="1"/>
              <a:t> </a:t>
            </a:r>
            <a:r>
              <a:rPr lang="ru-RU" sz="2400"/>
              <a:t>ч</a:t>
            </a:r>
            <a:r>
              <a:rPr lang="en-US" sz="2400" b="1"/>
              <a:t> </a:t>
            </a:r>
            <a:endParaRPr lang="ru-RU" sz="2400" b="1"/>
          </a:p>
        </p:txBody>
      </p:sp>
      <p:sp>
        <p:nvSpPr>
          <p:cNvPr id="38955" name="Freeform 77"/>
          <p:cNvSpPr>
            <a:spLocks/>
          </p:cNvSpPr>
          <p:nvPr/>
        </p:nvSpPr>
        <p:spPr bwMode="auto">
          <a:xfrm>
            <a:off x="4500563" y="2205038"/>
            <a:ext cx="3671887" cy="3600450"/>
          </a:xfrm>
          <a:custGeom>
            <a:avLst/>
            <a:gdLst>
              <a:gd name="T0" fmla="*/ 0 w 2313"/>
              <a:gd name="T1" fmla="*/ 2147483647 h 2268"/>
              <a:gd name="T2" fmla="*/ 2147483647 w 2313"/>
              <a:gd name="T3" fmla="*/ 2147483647 h 2268"/>
              <a:gd name="T4" fmla="*/ 2147483647 w 2313"/>
              <a:gd name="T5" fmla="*/ 2147483647 h 2268"/>
              <a:gd name="T6" fmla="*/ 2147483647 w 2313"/>
              <a:gd name="T7" fmla="*/ 2147483647 h 2268"/>
              <a:gd name="T8" fmla="*/ 2147483647 w 2313"/>
              <a:gd name="T9" fmla="*/ 0 h 22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13"/>
              <a:gd name="T16" fmla="*/ 0 h 2268"/>
              <a:gd name="T17" fmla="*/ 2313 w 2313"/>
              <a:gd name="T18" fmla="*/ 2268 h 22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13" h="2268">
                <a:moveTo>
                  <a:pt x="0" y="2268"/>
                </a:moveTo>
                <a:lnTo>
                  <a:pt x="365" y="1563"/>
                </a:lnTo>
                <a:lnTo>
                  <a:pt x="973" y="1043"/>
                </a:lnTo>
                <a:lnTo>
                  <a:pt x="1723" y="680"/>
                </a:lnTo>
                <a:lnTo>
                  <a:pt x="2313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56" name="Text Box 79"/>
          <p:cNvSpPr txBox="1">
            <a:spLocks noChangeArrowheads="1"/>
          </p:cNvSpPr>
          <p:nvPr/>
        </p:nvSpPr>
        <p:spPr bwMode="auto">
          <a:xfrm>
            <a:off x="395288" y="1665288"/>
            <a:ext cx="35290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На каком участке пути скорость течения наибольшая?</a:t>
            </a:r>
          </a:p>
        </p:txBody>
      </p:sp>
      <p:sp>
        <p:nvSpPr>
          <p:cNvPr id="38957" name="Text Box 80"/>
          <p:cNvSpPr txBox="1">
            <a:spLocks noChangeArrowheads="1"/>
          </p:cNvSpPr>
          <p:nvPr/>
        </p:nvSpPr>
        <p:spPr bwMode="auto">
          <a:xfrm>
            <a:off x="755650" y="4005263"/>
            <a:ext cx="21637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От В до С </a:t>
            </a:r>
          </a:p>
        </p:txBody>
      </p:sp>
      <p:sp>
        <p:nvSpPr>
          <p:cNvPr id="38958" name="Text Box 81"/>
          <p:cNvSpPr txBox="1">
            <a:spLocks noChangeArrowheads="1"/>
          </p:cNvSpPr>
          <p:nvPr/>
        </p:nvSpPr>
        <p:spPr bwMode="auto">
          <a:xfrm>
            <a:off x="755650" y="5013325"/>
            <a:ext cx="2185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От С до </a:t>
            </a:r>
            <a:r>
              <a:rPr lang="en-US" sz="3200"/>
              <a:t>D</a:t>
            </a:r>
            <a:r>
              <a:rPr lang="ru-RU" sz="3200"/>
              <a:t> </a:t>
            </a:r>
          </a:p>
        </p:txBody>
      </p:sp>
      <p:sp>
        <p:nvSpPr>
          <p:cNvPr id="38959" name="Text Box 82"/>
          <p:cNvSpPr txBox="1">
            <a:spLocks noChangeArrowheads="1"/>
          </p:cNvSpPr>
          <p:nvPr/>
        </p:nvSpPr>
        <p:spPr bwMode="auto">
          <a:xfrm>
            <a:off x="684213" y="5949950"/>
            <a:ext cx="21637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От </a:t>
            </a:r>
            <a:r>
              <a:rPr lang="en-US" sz="3200"/>
              <a:t>D</a:t>
            </a:r>
            <a:r>
              <a:rPr lang="ru-RU" sz="3200"/>
              <a:t> до </a:t>
            </a:r>
            <a:r>
              <a:rPr lang="en-US" sz="3200"/>
              <a:t>E</a:t>
            </a:r>
            <a:r>
              <a:rPr lang="ru-RU" sz="3200"/>
              <a:t> </a:t>
            </a:r>
          </a:p>
        </p:txBody>
      </p:sp>
      <p:sp>
        <p:nvSpPr>
          <p:cNvPr id="48183" name="AutoShape 55"/>
          <p:cNvSpPr>
            <a:spLocks noChangeArrowheads="1"/>
          </p:cNvSpPr>
          <p:nvPr/>
        </p:nvSpPr>
        <p:spPr bwMode="auto">
          <a:xfrm>
            <a:off x="2916238" y="2420938"/>
            <a:ext cx="1944687" cy="720725"/>
          </a:xfrm>
          <a:prstGeom prst="wedgeEllipseCallout">
            <a:avLst>
              <a:gd name="adj1" fmla="val -56120"/>
              <a:gd name="adj2" fmla="val 82380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48212" name="Freeform 84"/>
          <p:cNvSpPr>
            <a:spLocks/>
          </p:cNvSpPr>
          <p:nvPr/>
        </p:nvSpPr>
        <p:spPr bwMode="auto">
          <a:xfrm>
            <a:off x="4483100" y="4699000"/>
            <a:ext cx="596900" cy="1130300"/>
          </a:xfrm>
          <a:custGeom>
            <a:avLst/>
            <a:gdLst>
              <a:gd name="T0" fmla="*/ 2147483647 w 376"/>
              <a:gd name="T1" fmla="*/ 0 h 712"/>
              <a:gd name="T2" fmla="*/ 0 w 376"/>
              <a:gd name="T3" fmla="*/ 2147483647 h 712"/>
              <a:gd name="T4" fmla="*/ 0 60000 65536"/>
              <a:gd name="T5" fmla="*/ 0 60000 65536"/>
              <a:gd name="T6" fmla="*/ 0 w 376"/>
              <a:gd name="T7" fmla="*/ 0 h 712"/>
              <a:gd name="T8" fmla="*/ 376 w 376"/>
              <a:gd name="T9" fmla="*/ 712 h 7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6" h="712">
                <a:moveTo>
                  <a:pt x="376" y="0"/>
                </a:moveTo>
                <a:lnTo>
                  <a:pt x="0" y="71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62" name="Text Box 85"/>
          <p:cNvSpPr txBox="1">
            <a:spLocks noChangeArrowheads="1"/>
          </p:cNvSpPr>
          <p:nvPr/>
        </p:nvSpPr>
        <p:spPr bwMode="auto">
          <a:xfrm>
            <a:off x="4095750" y="56610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8963" name="Номер слайда 5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E6EB34-E466-4573-84A8-EBA56BD9787B}" type="slidenum">
              <a:rPr lang="ru-RU" smtClean="0"/>
              <a:pPr/>
              <a:t>37</a:t>
            </a:fld>
            <a:endParaRPr lang="ru-RU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69"/>
                  </p:tgtEl>
                </p:cond>
              </p:nextCondLst>
            </p:seq>
          </p:childTnLst>
        </p:cTn>
      </p:par>
    </p:tnLst>
    <p:bldLst>
      <p:bldP spid="48183" grpId="0" animBg="1"/>
      <p:bldP spid="4821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14"/>
          <p:cNvSpPr>
            <a:spLocks noChangeShapeType="1"/>
          </p:cNvSpPr>
          <p:nvPr/>
        </p:nvSpPr>
        <p:spPr bwMode="auto">
          <a:xfrm>
            <a:off x="2271713" y="1054100"/>
            <a:ext cx="0" cy="5181600"/>
          </a:xfrm>
          <a:prstGeom prst="line">
            <a:avLst/>
          </a:prstGeom>
          <a:noFill/>
          <a:ln w="1905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39" name="Freeform 2"/>
          <p:cNvSpPr>
            <a:spLocks/>
          </p:cNvSpPr>
          <p:nvPr/>
        </p:nvSpPr>
        <p:spPr bwMode="auto">
          <a:xfrm>
            <a:off x="468313" y="3487738"/>
            <a:ext cx="2697162" cy="4762"/>
          </a:xfrm>
          <a:custGeom>
            <a:avLst/>
            <a:gdLst>
              <a:gd name="T0" fmla="*/ 0 w 1699"/>
              <a:gd name="T1" fmla="*/ 2147483647 h 3"/>
              <a:gd name="T2" fmla="*/ 2147483647 w 1699"/>
              <a:gd name="T3" fmla="*/ 0 h 3"/>
              <a:gd name="T4" fmla="*/ 0 60000 65536"/>
              <a:gd name="T5" fmla="*/ 0 60000 65536"/>
              <a:gd name="T6" fmla="*/ 0 w 1699"/>
              <a:gd name="T7" fmla="*/ 0 h 3"/>
              <a:gd name="T8" fmla="*/ 1699 w 1699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99" h="3">
                <a:moveTo>
                  <a:pt x="0" y="3"/>
                </a:moveTo>
                <a:lnTo>
                  <a:pt x="1699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097213" y="5662613"/>
            <a:ext cx="63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>
                <a:effectLst>
                  <a:outerShdw blurRad="38100" dist="38100" dir="2700000" algn="tl">
                    <a:srgbClr val="FFFFFF"/>
                  </a:outerShdw>
                </a:effectLst>
              </a:rPr>
              <a:t>t</a:t>
            </a:r>
            <a:r>
              <a:rPr lang="en-US" sz="2400" b="1"/>
              <a:t>,</a:t>
            </a:r>
            <a:r>
              <a:rPr lang="ru-RU" sz="2400" b="1"/>
              <a:t> с</a:t>
            </a:r>
          </a:p>
        </p:txBody>
      </p:sp>
      <p:sp>
        <p:nvSpPr>
          <p:cNvPr id="39941" name="Freeform 4"/>
          <p:cNvSpPr>
            <a:spLocks/>
          </p:cNvSpPr>
          <p:nvPr/>
        </p:nvSpPr>
        <p:spPr bwMode="auto">
          <a:xfrm>
            <a:off x="468313" y="1054100"/>
            <a:ext cx="2690812" cy="1588"/>
          </a:xfrm>
          <a:custGeom>
            <a:avLst/>
            <a:gdLst>
              <a:gd name="T0" fmla="*/ 0 w 1695"/>
              <a:gd name="T1" fmla="*/ 0 h 1"/>
              <a:gd name="T2" fmla="*/ 2147483647 w 1695"/>
              <a:gd name="T3" fmla="*/ 2147483647 h 1"/>
              <a:gd name="T4" fmla="*/ 0 60000 65536"/>
              <a:gd name="T5" fmla="*/ 0 60000 65536"/>
              <a:gd name="T6" fmla="*/ 0 w 1695"/>
              <a:gd name="T7" fmla="*/ 0 h 1"/>
              <a:gd name="T8" fmla="*/ 1695 w 169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95" h="1">
                <a:moveTo>
                  <a:pt x="0" y="0"/>
                </a:moveTo>
                <a:lnTo>
                  <a:pt x="1695" y="1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468313" y="105410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3" name="Freeform 8"/>
          <p:cNvSpPr>
            <a:spLocks/>
          </p:cNvSpPr>
          <p:nvPr/>
        </p:nvSpPr>
        <p:spPr bwMode="auto">
          <a:xfrm>
            <a:off x="468313" y="1347788"/>
            <a:ext cx="2697162" cy="11112"/>
          </a:xfrm>
          <a:custGeom>
            <a:avLst/>
            <a:gdLst>
              <a:gd name="T0" fmla="*/ 0 w 1699"/>
              <a:gd name="T1" fmla="*/ 2147483647 h 7"/>
              <a:gd name="T2" fmla="*/ 2147483647 w 1699"/>
              <a:gd name="T3" fmla="*/ 0 h 7"/>
              <a:gd name="T4" fmla="*/ 0 60000 65536"/>
              <a:gd name="T5" fmla="*/ 0 60000 65536"/>
              <a:gd name="T6" fmla="*/ 0 w 1699"/>
              <a:gd name="T7" fmla="*/ 0 h 7"/>
              <a:gd name="T8" fmla="*/ 1699 w 1699"/>
              <a:gd name="T9" fmla="*/ 7 h 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99" h="7">
                <a:moveTo>
                  <a:pt x="0" y="7"/>
                </a:moveTo>
                <a:lnTo>
                  <a:pt x="1699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4" name="Line 9"/>
          <p:cNvSpPr>
            <a:spLocks noChangeShapeType="1"/>
          </p:cNvSpPr>
          <p:nvPr/>
        </p:nvSpPr>
        <p:spPr bwMode="auto">
          <a:xfrm>
            <a:off x="768350" y="105410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5" name="Line 10"/>
          <p:cNvSpPr>
            <a:spLocks noChangeShapeType="1"/>
          </p:cNvSpPr>
          <p:nvPr/>
        </p:nvSpPr>
        <p:spPr bwMode="auto">
          <a:xfrm>
            <a:off x="1069975" y="105410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6" name="Line 11"/>
          <p:cNvSpPr>
            <a:spLocks noChangeShapeType="1"/>
          </p:cNvSpPr>
          <p:nvPr/>
        </p:nvSpPr>
        <p:spPr bwMode="auto">
          <a:xfrm>
            <a:off x="1370013" y="105410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7" name="Line 12"/>
          <p:cNvSpPr>
            <a:spLocks noChangeShapeType="1"/>
          </p:cNvSpPr>
          <p:nvPr/>
        </p:nvSpPr>
        <p:spPr bwMode="auto">
          <a:xfrm>
            <a:off x="1671638" y="105410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8" name="Line 13"/>
          <p:cNvSpPr>
            <a:spLocks noChangeShapeType="1"/>
          </p:cNvSpPr>
          <p:nvPr/>
        </p:nvSpPr>
        <p:spPr bwMode="auto">
          <a:xfrm>
            <a:off x="1971675" y="105410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9" name="Line 15"/>
          <p:cNvSpPr>
            <a:spLocks noChangeShapeType="1"/>
          </p:cNvSpPr>
          <p:nvPr/>
        </p:nvSpPr>
        <p:spPr bwMode="auto">
          <a:xfrm>
            <a:off x="2573338" y="105410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0" name="Line 16"/>
          <p:cNvSpPr>
            <a:spLocks noChangeShapeType="1"/>
          </p:cNvSpPr>
          <p:nvPr/>
        </p:nvSpPr>
        <p:spPr bwMode="auto">
          <a:xfrm>
            <a:off x="2873375" y="105410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1" name="Line 17"/>
          <p:cNvSpPr>
            <a:spLocks noChangeShapeType="1"/>
          </p:cNvSpPr>
          <p:nvPr/>
        </p:nvSpPr>
        <p:spPr bwMode="auto">
          <a:xfrm>
            <a:off x="3175000" y="105410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2" name="Freeform 28"/>
          <p:cNvSpPr>
            <a:spLocks/>
          </p:cNvSpPr>
          <p:nvPr/>
        </p:nvSpPr>
        <p:spPr bwMode="auto">
          <a:xfrm>
            <a:off x="468313" y="1658938"/>
            <a:ext cx="2709862" cy="4762"/>
          </a:xfrm>
          <a:custGeom>
            <a:avLst/>
            <a:gdLst>
              <a:gd name="T0" fmla="*/ 0 w 1707"/>
              <a:gd name="T1" fmla="*/ 2147483647 h 3"/>
              <a:gd name="T2" fmla="*/ 2147483647 w 1707"/>
              <a:gd name="T3" fmla="*/ 0 h 3"/>
              <a:gd name="T4" fmla="*/ 0 60000 65536"/>
              <a:gd name="T5" fmla="*/ 0 60000 65536"/>
              <a:gd name="T6" fmla="*/ 0 w 1707"/>
              <a:gd name="T7" fmla="*/ 0 h 3"/>
              <a:gd name="T8" fmla="*/ 1707 w 1707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07" h="3">
                <a:moveTo>
                  <a:pt x="0" y="3"/>
                </a:moveTo>
                <a:lnTo>
                  <a:pt x="1707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3" name="Freeform 29"/>
          <p:cNvSpPr>
            <a:spLocks/>
          </p:cNvSpPr>
          <p:nvPr/>
        </p:nvSpPr>
        <p:spPr bwMode="auto">
          <a:xfrm>
            <a:off x="468313" y="1968500"/>
            <a:ext cx="2703512" cy="1588"/>
          </a:xfrm>
          <a:custGeom>
            <a:avLst/>
            <a:gdLst>
              <a:gd name="T0" fmla="*/ 0 w 1703"/>
              <a:gd name="T1" fmla="*/ 0 h 1"/>
              <a:gd name="T2" fmla="*/ 2147483647 w 1703"/>
              <a:gd name="T3" fmla="*/ 2147483647 h 1"/>
              <a:gd name="T4" fmla="*/ 0 60000 65536"/>
              <a:gd name="T5" fmla="*/ 0 60000 65536"/>
              <a:gd name="T6" fmla="*/ 0 w 1703"/>
              <a:gd name="T7" fmla="*/ 0 h 1"/>
              <a:gd name="T8" fmla="*/ 1703 w 170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03" h="1">
                <a:moveTo>
                  <a:pt x="0" y="0"/>
                </a:moveTo>
                <a:lnTo>
                  <a:pt x="1703" y="1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4" name="Freeform 30"/>
          <p:cNvSpPr>
            <a:spLocks/>
          </p:cNvSpPr>
          <p:nvPr/>
        </p:nvSpPr>
        <p:spPr bwMode="auto">
          <a:xfrm>
            <a:off x="468313" y="2268538"/>
            <a:ext cx="2709862" cy="4762"/>
          </a:xfrm>
          <a:custGeom>
            <a:avLst/>
            <a:gdLst>
              <a:gd name="T0" fmla="*/ 0 w 1707"/>
              <a:gd name="T1" fmla="*/ 2147483647 h 3"/>
              <a:gd name="T2" fmla="*/ 2147483647 w 1707"/>
              <a:gd name="T3" fmla="*/ 0 h 3"/>
              <a:gd name="T4" fmla="*/ 0 60000 65536"/>
              <a:gd name="T5" fmla="*/ 0 60000 65536"/>
              <a:gd name="T6" fmla="*/ 0 w 1707"/>
              <a:gd name="T7" fmla="*/ 0 h 3"/>
              <a:gd name="T8" fmla="*/ 1707 w 1707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07" h="3">
                <a:moveTo>
                  <a:pt x="0" y="3"/>
                </a:moveTo>
                <a:lnTo>
                  <a:pt x="1707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5" name="Freeform 31"/>
          <p:cNvSpPr>
            <a:spLocks/>
          </p:cNvSpPr>
          <p:nvPr/>
        </p:nvSpPr>
        <p:spPr bwMode="auto">
          <a:xfrm>
            <a:off x="468313" y="2573338"/>
            <a:ext cx="2709862" cy="4762"/>
          </a:xfrm>
          <a:custGeom>
            <a:avLst/>
            <a:gdLst>
              <a:gd name="T0" fmla="*/ 0 w 1707"/>
              <a:gd name="T1" fmla="*/ 2147483647 h 3"/>
              <a:gd name="T2" fmla="*/ 2147483647 w 1707"/>
              <a:gd name="T3" fmla="*/ 0 h 3"/>
              <a:gd name="T4" fmla="*/ 0 60000 65536"/>
              <a:gd name="T5" fmla="*/ 0 60000 65536"/>
              <a:gd name="T6" fmla="*/ 0 w 1707"/>
              <a:gd name="T7" fmla="*/ 0 h 3"/>
              <a:gd name="T8" fmla="*/ 1707 w 1707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07" h="3">
                <a:moveTo>
                  <a:pt x="0" y="3"/>
                </a:moveTo>
                <a:lnTo>
                  <a:pt x="1707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6" name="Freeform 32"/>
          <p:cNvSpPr>
            <a:spLocks/>
          </p:cNvSpPr>
          <p:nvPr/>
        </p:nvSpPr>
        <p:spPr bwMode="auto">
          <a:xfrm>
            <a:off x="468313" y="2882900"/>
            <a:ext cx="2703512" cy="1588"/>
          </a:xfrm>
          <a:custGeom>
            <a:avLst/>
            <a:gdLst>
              <a:gd name="T0" fmla="*/ 0 w 1703"/>
              <a:gd name="T1" fmla="*/ 0 h 1"/>
              <a:gd name="T2" fmla="*/ 2147483647 w 1703"/>
              <a:gd name="T3" fmla="*/ 2147483647 h 1"/>
              <a:gd name="T4" fmla="*/ 0 60000 65536"/>
              <a:gd name="T5" fmla="*/ 0 60000 65536"/>
              <a:gd name="T6" fmla="*/ 0 w 1703"/>
              <a:gd name="T7" fmla="*/ 0 h 1"/>
              <a:gd name="T8" fmla="*/ 1703 w 170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03" h="1">
                <a:moveTo>
                  <a:pt x="0" y="0"/>
                </a:moveTo>
                <a:lnTo>
                  <a:pt x="1703" y="1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7" name="Freeform 33"/>
          <p:cNvSpPr>
            <a:spLocks/>
          </p:cNvSpPr>
          <p:nvPr/>
        </p:nvSpPr>
        <p:spPr bwMode="auto">
          <a:xfrm>
            <a:off x="468313" y="3187700"/>
            <a:ext cx="2703512" cy="1588"/>
          </a:xfrm>
          <a:custGeom>
            <a:avLst/>
            <a:gdLst>
              <a:gd name="T0" fmla="*/ 0 w 1703"/>
              <a:gd name="T1" fmla="*/ 0 h 1"/>
              <a:gd name="T2" fmla="*/ 2147483647 w 1703"/>
              <a:gd name="T3" fmla="*/ 2147483647 h 1"/>
              <a:gd name="T4" fmla="*/ 0 60000 65536"/>
              <a:gd name="T5" fmla="*/ 0 60000 65536"/>
              <a:gd name="T6" fmla="*/ 0 w 1703"/>
              <a:gd name="T7" fmla="*/ 0 h 1"/>
              <a:gd name="T8" fmla="*/ 1703 w 170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03" h="1">
                <a:moveTo>
                  <a:pt x="0" y="0"/>
                </a:moveTo>
                <a:lnTo>
                  <a:pt x="1703" y="1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8" name="Freeform 34"/>
          <p:cNvSpPr>
            <a:spLocks/>
          </p:cNvSpPr>
          <p:nvPr/>
        </p:nvSpPr>
        <p:spPr bwMode="auto">
          <a:xfrm>
            <a:off x="468313" y="3792538"/>
            <a:ext cx="2709862" cy="4762"/>
          </a:xfrm>
          <a:custGeom>
            <a:avLst/>
            <a:gdLst>
              <a:gd name="T0" fmla="*/ 0 w 1707"/>
              <a:gd name="T1" fmla="*/ 2147483647 h 3"/>
              <a:gd name="T2" fmla="*/ 2147483647 w 1707"/>
              <a:gd name="T3" fmla="*/ 0 h 3"/>
              <a:gd name="T4" fmla="*/ 0 60000 65536"/>
              <a:gd name="T5" fmla="*/ 0 60000 65536"/>
              <a:gd name="T6" fmla="*/ 0 w 1707"/>
              <a:gd name="T7" fmla="*/ 0 h 3"/>
              <a:gd name="T8" fmla="*/ 1707 w 1707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07" h="3">
                <a:moveTo>
                  <a:pt x="0" y="3"/>
                </a:moveTo>
                <a:lnTo>
                  <a:pt x="1707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9" name="Freeform 35"/>
          <p:cNvSpPr>
            <a:spLocks/>
          </p:cNvSpPr>
          <p:nvPr/>
        </p:nvSpPr>
        <p:spPr bwMode="auto">
          <a:xfrm>
            <a:off x="468313" y="4097338"/>
            <a:ext cx="2703512" cy="4762"/>
          </a:xfrm>
          <a:custGeom>
            <a:avLst/>
            <a:gdLst>
              <a:gd name="T0" fmla="*/ 0 w 1703"/>
              <a:gd name="T1" fmla="*/ 2147483647 h 3"/>
              <a:gd name="T2" fmla="*/ 2147483647 w 1703"/>
              <a:gd name="T3" fmla="*/ 0 h 3"/>
              <a:gd name="T4" fmla="*/ 0 60000 65536"/>
              <a:gd name="T5" fmla="*/ 0 60000 65536"/>
              <a:gd name="T6" fmla="*/ 0 w 1703"/>
              <a:gd name="T7" fmla="*/ 0 h 3"/>
              <a:gd name="T8" fmla="*/ 1703 w 1703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03" h="3">
                <a:moveTo>
                  <a:pt x="0" y="3"/>
                </a:moveTo>
                <a:lnTo>
                  <a:pt x="1703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0" name="Freeform 36"/>
          <p:cNvSpPr>
            <a:spLocks/>
          </p:cNvSpPr>
          <p:nvPr/>
        </p:nvSpPr>
        <p:spPr bwMode="auto">
          <a:xfrm>
            <a:off x="468313" y="4402138"/>
            <a:ext cx="2716212" cy="4762"/>
          </a:xfrm>
          <a:custGeom>
            <a:avLst/>
            <a:gdLst>
              <a:gd name="T0" fmla="*/ 0 w 1711"/>
              <a:gd name="T1" fmla="*/ 2147483647 h 3"/>
              <a:gd name="T2" fmla="*/ 2147483647 w 1711"/>
              <a:gd name="T3" fmla="*/ 0 h 3"/>
              <a:gd name="T4" fmla="*/ 0 60000 65536"/>
              <a:gd name="T5" fmla="*/ 0 60000 65536"/>
              <a:gd name="T6" fmla="*/ 0 w 1711"/>
              <a:gd name="T7" fmla="*/ 0 h 3"/>
              <a:gd name="T8" fmla="*/ 1711 w 1711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11" h="3">
                <a:moveTo>
                  <a:pt x="0" y="3"/>
                </a:moveTo>
                <a:lnTo>
                  <a:pt x="1711" y="0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1" name="Freeform 37"/>
          <p:cNvSpPr>
            <a:spLocks/>
          </p:cNvSpPr>
          <p:nvPr/>
        </p:nvSpPr>
        <p:spPr bwMode="auto">
          <a:xfrm>
            <a:off x="468313" y="4711700"/>
            <a:ext cx="2716212" cy="1588"/>
          </a:xfrm>
          <a:custGeom>
            <a:avLst/>
            <a:gdLst>
              <a:gd name="T0" fmla="*/ 0 w 1711"/>
              <a:gd name="T1" fmla="*/ 0 h 1"/>
              <a:gd name="T2" fmla="*/ 2147483647 w 1711"/>
              <a:gd name="T3" fmla="*/ 2147483647 h 1"/>
              <a:gd name="T4" fmla="*/ 0 60000 65536"/>
              <a:gd name="T5" fmla="*/ 0 60000 65536"/>
              <a:gd name="T6" fmla="*/ 0 w 1711"/>
              <a:gd name="T7" fmla="*/ 0 h 1"/>
              <a:gd name="T8" fmla="*/ 1711 w 171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11" h="1">
                <a:moveTo>
                  <a:pt x="0" y="0"/>
                </a:moveTo>
                <a:lnTo>
                  <a:pt x="1711" y="1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2" name="Freeform 38"/>
          <p:cNvSpPr>
            <a:spLocks/>
          </p:cNvSpPr>
          <p:nvPr/>
        </p:nvSpPr>
        <p:spPr bwMode="auto">
          <a:xfrm>
            <a:off x="468313" y="5016500"/>
            <a:ext cx="2722562" cy="7938"/>
          </a:xfrm>
          <a:custGeom>
            <a:avLst/>
            <a:gdLst>
              <a:gd name="T0" fmla="*/ 0 w 1715"/>
              <a:gd name="T1" fmla="*/ 0 h 5"/>
              <a:gd name="T2" fmla="*/ 2147483647 w 1715"/>
              <a:gd name="T3" fmla="*/ 2147483647 h 5"/>
              <a:gd name="T4" fmla="*/ 0 60000 65536"/>
              <a:gd name="T5" fmla="*/ 0 60000 65536"/>
              <a:gd name="T6" fmla="*/ 0 w 1715"/>
              <a:gd name="T7" fmla="*/ 0 h 5"/>
              <a:gd name="T8" fmla="*/ 1715 w 1715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15" h="5">
                <a:moveTo>
                  <a:pt x="0" y="0"/>
                </a:moveTo>
                <a:lnTo>
                  <a:pt x="1715" y="5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3" name="Freeform 39"/>
          <p:cNvSpPr>
            <a:spLocks/>
          </p:cNvSpPr>
          <p:nvPr/>
        </p:nvSpPr>
        <p:spPr bwMode="auto">
          <a:xfrm>
            <a:off x="468313" y="5321300"/>
            <a:ext cx="2735262" cy="7938"/>
          </a:xfrm>
          <a:custGeom>
            <a:avLst/>
            <a:gdLst>
              <a:gd name="T0" fmla="*/ 0 w 1723"/>
              <a:gd name="T1" fmla="*/ 0 h 5"/>
              <a:gd name="T2" fmla="*/ 2147483647 w 1723"/>
              <a:gd name="T3" fmla="*/ 2147483647 h 5"/>
              <a:gd name="T4" fmla="*/ 0 60000 65536"/>
              <a:gd name="T5" fmla="*/ 0 60000 65536"/>
              <a:gd name="T6" fmla="*/ 0 w 1723"/>
              <a:gd name="T7" fmla="*/ 0 h 5"/>
              <a:gd name="T8" fmla="*/ 1723 w 1723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23" h="5">
                <a:moveTo>
                  <a:pt x="0" y="0"/>
                </a:moveTo>
                <a:lnTo>
                  <a:pt x="1723" y="5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4" name="Freeform 40"/>
          <p:cNvSpPr>
            <a:spLocks/>
          </p:cNvSpPr>
          <p:nvPr/>
        </p:nvSpPr>
        <p:spPr bwMode="auto">
          <a:xfrm>
            <a:off x="468313" y="5626100"/>
            <a:ext cx="2722562" cy="1588"/>
          </a:xfrm>
          <a:custGeom>
            <a:avLst/>
            <a:gdLst>
              <a:gd name="T0" fmla="*/ 0 w 1715"/>
              <a:gd name="T1" fmla="*/ 0 h 1"/>
              <a:gd name="T2" fmla="*/ 2147483647 w 1715"/>
              <a:gd name="T3" fmla="*/ 2147483647 h 1"/>
              <a:gd name="T4" fmla="*/ 0 60000 65536"/>
              <a:gd name="T5" fmla="*/ 0 60000 65536"/>
              <a:gd name="T6" fmla="*/ 0 w 1715"/>
              <a:gd name="T7" fmla="*/ 0 h 1"/>
              <a:gd name="T8" fmla="*/ 1715 w 171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15" h="1">
                <a:moveTo>
                  <a:pt x="0" y="0"/>
                </a:moveTo>
                <a:lnTo>
                  <a:pt x="1715" y="1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5" name="Freeform 41"/>
          <p:cNvSpPr>
            <a:spLocks/>
          </p:cNvSpPr>
          <p:nvPr/>
        </p:nvSpPr>
        <p:spPr bwMode="auto">
          <a:xfrm>
            <a:off x="468313" y="5930900"/>
            <a:ext cx="2703512" cy="1588"/>
          </a:xfrm>
          <a:custGeom>
            <a:avLst/>
            <a:gdLst>
              <a:gd name="T0" fmla="*/ 0 w 1703"/>
              <a:gd name="T1" fmla="*/ 0 h 1"/>
              <a:gd name="T2" fmla="*/ 2147483647 w 1703"/>
              <a:gd name="T3" fmla="*/ 2147483647 h 1"/>
              <a:gd name="T4" fmla="*/ 0 60000 65536"/>
              <a:gd name="T5" fmla="*/ 0 60000 65536"/>
              <a:gd name="T6" fmla="*/ 0 w 1703"/>
              <a:gd name="T7" fmla="*/ 0 h 1"/>
              <a:gd name="T8" fmla="*/ 1703 w 170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03" h="1">
                <a:moveTo>
                  <a:pt x="0" y="0"/>
                </a:moveTo>
                <a:lnTo>
                  <a:pt x="1703" y="1"/>
                </a:lnTo>
              </a:path>
            </a:pathLst>
          </a:custGeom>
          <a:noFill/>
          <a:ln w="12700" cap="rnd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6" name="Freeform 42"/>
          <p:cNvSpPr>
            <a:spLocks/>
          </p:cNvSpPr>
          <p:nvPr/>
        </p:nvSpPr>
        <p:spPr bwMode="auto">
          <a:xfrm>
            <a:off x="422275" y="6224588"/>
            <a:ext cx="2971800" cy="12700"/>
          </a:xfrm>
          <a:custGeom>
            <a:avLst/>
            <a:gdLst>
              <a:gd name="T0" fmla="*/ 0 w 1872"/>
              <a:gd name="T1" fmla="*/ 0 h 8"/>
              <a:gd name="T2" fmla="*/ 2147483647 w 1872"/>
              <a:gd name="T3" fmla="*/ 2147483647 h 8"/>
              <a:gd name="T4" fmla="*/ 0 60000 65536"/>
              <a:gd name="T5" fmla="*/ 0 60000 65536"/>
              <a:gd name="T6" fmla="*/ 0 w 1872"/>
              <a:gd name="T7" fmla="*/ 0 h 8"/>
              <a:gd name="T8" fmla="*/ 1872 w 187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72" h="8">
                <a:moveTo>
                  <a:pt x="0" y="0"/>
                </a:moveTo>
                <a:lnTo>
                  <a:pt x="1872" y="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67" name="Text Box 45"/>
          <p:cNvSpPr txBox="1">
            <a:spLocks noChangeArrowheads="1"/>
          </p:cNvSpPr>
          <p:nvPr/>
        </p:nvSpPr>
        <p:spPr bwMode="auto">
          <a:xfrm>
            <a:off x="288925" y="6202363"/>
            <a:ext cx="2706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  <a:r>
              <a:rPr lang="ru-RU" sz="2000" b="1"/>
              <a:t>      1       2       3      4</a:t>
            </a:r>
            <a:endParaRPr lang="ru-RU" sz="1400" b="1"/>
          </a:p>
        </p:txBody>
      </p:sp>
      <p:sp>
        <p:nvSpPr>
          <p:cNvPr id="39968" name="Freeform 46"/>
          <p:cNvSpPr>
            <a:spLocks/>
          </p:cNvSpPr>
          <p:nvPr/>
        </p:nvSpPr>
        <p:spPr bwMode="auto">
          <a:xfrm>
            <a:off x="460375" y="941388"/>
            <a:ext cx="1588" cy="5270500"/>
          </a:xfrm>
          <a:custGeom>
            <a:avLst/>
            <a:gdLst>
              <a:gd name="T0" fmla="*/ 0 w 1"/>
              <a:gd name="T1" fmla="*/ 2147483647 h 3320"/>
              <a:gd name="T2" fmla="*/ 0 w 1"/>
              <a:gd name="T3" fmla="*/ 0 h 3320"/>
              <a:gd name="T4" fmla="*/ 0 60000 65536"/>
              <a:gd name="T5" fmla="*/ 0 60000 65536"/>
              <a:gd name="T6" fmla="*/ 0 w 1"/>
              <a:gd name="T7" fmla="*/ 0 h 3320"/>
              <a:gd name="T8" fmla="*/ 1 w 1"/>
              <a:gd name="T9" fmla="*/ 3320 h 33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320">
                <a:moveTo>
                  <a:pt x="0" y="332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69" name="Text Box 48"/>
          <p:cNvSpPr txBox="1">
            <a:spLocks noChangeArrowheads="1"/>
          </p:cNvSpPr>
          <p:nvPr/>
        </p:nvSpPr>
        <p:spPr bwMode="auto">
          <a:xfrm>
            <a:off x="179388" y="1125538"/>
            <a:ext cx="3254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8</a:t>
            </a:r>
          </a:p>
          <a:p>
            <a:endParaRPr lang="ru-RU" sz="2000" b="1"/>
          </a:p>
          <a:p>
            <a:r>
              <a:rPr lang="ru-RU" sz="2000" b="1"/>
              <a:t>7</a:t>
            </a:r>
          </a:p>
          <a:p>
            <a:endParaRPr lang="ru-RU" sz="2000" b="1"/>
          </a:p>
          <a:p>
            <a:r>
              <a:rPr lang="ru-RU" sz="2000" b="1"/>
              <a:t>6</a:t>
            </a:r>
          </a:p>
          <a:p>
            <a:endParaRPr lang="ru-RU" sz="2000" b="1"/>
          </a:p>
          <a:p>
            <a:r>
              <a:rPr lang="ru-RU" sz="2000" b="1"/>
              <a:t>5</a:t>
            </a:r>
          </a:p>
          <a:p>
            <a:endParaRPr lang="ru-RU" sz="2000" b="1"/>
          </a:p>
          <a:p>
            <a:r>
              <a:rPr lang="ru-RU" sz="2000" b="1"/>
              <a:t>4</a:t>
            </a:r>
          </a:p>
          <a:p>
            <a:endParaRPr lang="ru-RU" sz="2000" b="1"/>
          </a:p>
          <a:p>
            <a:r>
              <a:rPr lang="ru-RU" sz="2000" b="1"/>
              <a:t>3</a:t>
            </a:r>
          </a:p>
          <a:p>
            <a:endParaRPr lang="ru-RU" sz="2000" b="1"/>
          </a:p>
          <a:p>
            <a:r>
              <a:rPr lang="ru-RU" sz="2000" b="1"/>
              <a:t>2</a:t>
            </a:r>
          </a:p>
          <a:p>
            <a:endParaRPr lang="ru-RU" sz="2000" b="1"/>
          </a:p>
          <a:p>
            <a:r>
              <a:rPr lang="ru-RU" sz="2000" b="1"/>
              <a:t>1</a:t>
            </a:r>
          </a:p>
        </p:txBody>
      </p:sp>
      <p:sp>
        <p:nvSpPr>
          <p:cNvPr id="39970" name="Text Box 49"/>
          <p:cNvSpPr txBox="1">
            <a:spLocks noChangeArrowheads="1"/>
          </p:cNvSpPr>
          <p:nvPr/>
        </p:nvSpPr>
        <p:spPr bwMode="auto">
          <a:xfrm>
            <a:off x="755650" y="115888"/>
            <a:ext cx="83899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Мяч подбросили вертикально вверх, и он упал на землю.</a:t>
            </a:r>
          </a:p>
          <a:p>
            <a:r>
              <a:rPr lang="ru-RU" sz="2400"/>
              <a:t>На рисунке изображен график зависимости высоты мяча </a:t>
            </a:r>
          </a:p>
          <a:p>
            <a:r>
              <a:rPr lang="ru-RU" sz="2400"/>
              <a:t>                             над землей от времени полета. </a:t>
            </a:r>
          </a:p>
          <a:p>
            <a:r>
              <a:rPr lang="ru-RU" sz="2400"/>
              <a:t>                             Используя график, выясните, сколько </a:t>
            </a:r>
          </a:p>
          <a:p>
            <a:r>
              <a:rPr lang="ru-RU" sz="2400"/>
              <a:t>                             метров пролетел мяч за первые 3 с.</a:t>
            </a:r>
          </a:p>
        </p:txBody>
      </p:sp>
      <p:sp>
        <p:nvSpPr>
          <p:cNvPr id="64566" name="Text Box 54"/>
          <p:cNvSpPr txBox="1">
            <a:spLocks noChangeArrowheads="1"/>
          </p:cNvSpPr>
          <p:nvPr/>
        </p:nvSpPr>
        <p:spPr bwMode="auto">
          <a:xfrm>
            <a:off x="431800" y="909638"/>
            <a:ext cx="803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sz="2400" b="1"/>
              <a:t>,</a:t>
            </a:r>
            <a:r>
              <a:rPr lang="ru-RU" sz="2400" b="1"/>
              <a:t> м</a:t>
            </a:r>
          </a:p>
        </p:txBody>
      </p:sp>
      <p:sp>
        <p:nvSpPr>
          <p:cNvPr id="39972" name="Freeform 55"/>
          <p:cNvSpPr>
            <a:spLocks/>
          </p:cNvSpPr>
          <p:nvPr/>
        </p:nvSpPr>
        <p:spPr bwMode="auto">
          <a:xfrm>
            <a:off x="460375" y="1360488"/>
            <a:ext cx="2489200" cy="4851400"/>
          </a:xfrm>
          <a:custGeom>
            <a:avLst/>
            <a:gdLst>
              <a:gd name="T0" fmla="*/ 0 w 1568"/>
              <a:gd name="T1" fmla="*/ 2147483647 h 3056"/>
              <a:gd name="T2" fmla="*/ 2147483647 w 1568"/>
              <a:gd name="T3" fmla="*/ 2147483647 h 3056"/>
              <a:gd name="T4" fmla="*/ 2147483647 w 1568"/>
              <a:gd name="T5" fmla="*/ 2147483647 h 3056"/>
              <a:gd name="T6" fmla="*/ 2147483647 w 1568"/>
              <a:gd name="T7" fmla="*/ 0 h 3056"/>
              <a:gd name="T8" fmla="*/ 2147483647 w 1568"/>
              <a:gd name="T9" fmla="*/ 2147483647 h 3056"/>
              <a:gd name="T10" fmla="*/ 2147483647 w 1568"/>
              <a:gd name="T11" fmla="*/ 2147483647 h 3056"/>
              <a:gd name="T12" fmla="*/ 2147483647 w 1568"/>
              <a:gd name="T13" fmla="*/ 2147483647 h 3056"/>
              <a:gd name="T14" fmla="*/ 2147483647 w 1568"/>
              <a:gd name="T15" fmla="*/ 2147483647 h 30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68"/>
              <a:gd name="T25" fmla="*/ 0 h 3056"/>
              <a:gd name="T26" fmla="*/ 1568 w 1568"/>
              <a:gd name="T27" fmla="*/ 3056 h 305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68" h="3056">
                <a:moveTo>
                  <a:pt x="0" y="2688"/>
                </a:moveTo>
                <a:cubicBezTo>
                  <a:pt x="62" y="2365"/>
                  <a:pt x="280" y="1166"/>
                  <a:pt x="374" y="751"/>
                </a:cubicBezTo>
                <a:cubicBezTo>
                  <a:pt x="468" y="336"/>
                  <a:pt x="500" y="324"/>
                  <a:pt x="566" y="199"/>
                </a:cubicBezTo>
                <a:cubicBezTo>
                  <a:pt x="632" y="74"/>
                  <a:pt x="704" y="0"/>
                  <a:pt x="768" y="0"/>
                </a:cubicBezTo>
                <a:cubicBezTo>
                  <a:pt x="832" y="0"/>
                  <a:pt x="880" y="40"/>
                  <a:pt x="952" y="200"/>
                </a:cubicBezTo>
                <a:cubicBezTo>
                  <a:pt x="1024" y="360"/>
                  <a:pt x="1113" y="583"/>
                  <a:pt x="1198" y="959"/>
                </a:cubicBezTo>
                <a:cubicBezTo>
                  <a:pt x="1283" y="1335"/>
                  <a:pt x="1402" y="2107"/>
                  <a:pt x="1464" y="2456"/>
                </a:cubicBezTo>
                <a:cubicBezTo>
                  <a:pt x="1526" y="2805"/>
                  <a:pt x="1546" y="2931"/>
                  <a:pt x="1568" y="3056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568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2924175"/>
            <a:ext cx="360363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39974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011738"/>
            <a:ext cx="360363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sp>
        <p:nvSpPr>
          <p:cNvPr id="39975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3932238"/>
            <a:ext cx="360363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</a:t>
            </a:r>
            <a:endParaRPr lang="ru-RU" sz="2400" b="1"/>
          </a:p>
        </p:txBody>
      </p:sp>
      <p:sp>
        <p:nvSpPr>
          <p:cNvPr id="39976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948363"/>
            <a:ext cx="360363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4</a:t>
            </a:r>
            <a:endParaRPr lang="ru-RU" sz="2400" b="1"/>
          </a:p>
        </p:txBody>
      </p:sp>
      <p:sp>
        <p:nvSpPr>
          <p:cNvPr id="64573" name="AutoShape 61"/>
          <p:cNvSpPr>
            <a:spLocks noChangeArrowheads="1"/>
          </p:cNvSpPr>
          <p:nvPr/>
        </p:nvSpPr>
        <p:spPr bwMode="auto">
          <a:xfrm>
            <a:off x="5364163" y="2278063"/>
            <a:ext cx="1944687" cy="720725"/>
          </a:xfrm>
          <a:prstGeom prst="wedgeEllipseCallout">
            <a:avLst>
              <a:gd name="adj1" fmla="val -56120"/>
              <a:gd name="adj2" fmla="val 82380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39978" name="Text Box 64"/>
          <p:cNvSpPr txBox="1">
            <a:spLocks noChangeArrowheads="1"/>
          </p:cNvSpPr>
          <p:nvPr/>
        </p:nvSpPr>
        <p:spPr bwMode="auto">
          <a:xfrm>
            <a:off x="4545013" y="3979863"/>
            <a:ext cx="747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8 м</a:t>
            </a:r>
          </a:p>
        </p:txBody>
      </p:sp>
      <p:sp>
        <p:nvSpPr>
          <p:cNvPr id="39979" name="Text Box 65"/>
          <p:cNvSpPr txBox="1">
            <a:spLocks noChangeArrowheads="1"/>
          </p:cNvSpPr>
          <p:nvPr/>
        </p:nvSpPr>
        <p:spPr bwMode="auto">
          <a:xfrm>
            <a:off x="4500563" y="2924175"/>
            <a:ext cx="747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9 м</a:t>
            </a:r>
          </a:p>
        </p:txBody>
      </p:sp>
      <p:sp>
        <p:nvSpPr>
          <p:cNvPr id="39980" name="Text Box 66"/>
          <p:cNvSpPr txBox="1">
            <a:spLocks noChangeArrowheads="1"/>
          </p:cNvSpPr>
          <p:nvPr/>
        </p:nvSpPr>
        <p:spPr bwMode="auto">
          <a:xfrm>
            <a:off x="4616450" y="5059363"/>
            <a:ext cx="74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6 м</a:t>
            </a:r>
          </a:p>
        </p:txBody>
      </p:sp>
      <p:sp>
        <p:nvSpPr>
          <p:cNvPr id="39981" name="Text Box 67"/>
          <p:cNvSpPr txBox="1">
            <a:spLocks noChangeArrowheads="1"/>
          </p:cNvSpPr>
          <p:nvPr/>
        </p:nvSpPr>
        <p:spPr bwMode="auto">
          <a:xfrm>
            <a:off x="4570413" y="6067425"/>
            <a:ext cx="833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10м</a:t>
            </a:r>
          </a:p>
        </p:txBody>
      </p:sp>
      <p:sp>
        <p:nvSpPr>
          <p:cNvPr id="64580" name="Freeform 68"/>
          <p:cNvSpPr>
            <a:spLocks/>
          </p:cNvSpPr>
          <p:nvPr/>
        </p:nvSpPr>
        <p:spPr bwMode="auto">
          <a:xfrm>
            <a:off x="468313" y="1363663"/>
            <a:ext cx="1804987" cy="4225925"/>
          </a:xfrm>
          <a:custGeom>
            <a:avLst/>
            <a:gdLst>
              <a:gd name="T0" fmla="*/ 0 w 1137"/>
              <a:gd name="T1" fmla="*/ 2147483647 h 2662"/>
              <a:gd name="T2" fmla="*/ 2147483647 w 1137"/>
              <a:gd name="T3" fmla="*/ 2147483647 h 2662"/>
              <a:gd name="T4" fmla="*/ 2147483647 w 1137"/>
              <a:gd name="T5" fmla="*/ 2147483647 h 2662"/>
              <a:gd name="T6" fmla="*/ 2147483647 w 1137"/>
              <a:gd name="T7" fmla="*/ 2147483647 h 2662"/>
              <a:gd name="T8" fmla="*/ 2147483647 w 1137"/>
              <a:gd name="T9" fmla="*/ 2147483647 h 2662"/>
              <a:gd name="T10" fmla="*/ 2147483647 w 1137"/>
              <a:gd name="T11" fmla="*/ 2147483647 h 26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7"/>
              <a:gd name="T19" fmla="*/ 0 h 2662"/>
              <a:gd name="T20" fmla="*/ 1137 w 1137"/>
              <a:gd name="T21" fmla="*/ 2662 h 266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7" h="2662">
                <a:moveTo>
                  <a:pt x="0" y="2662"/>
                </a:moveTo>
                <a:cubicBezTo>
                  <a:pt x="60" y="2346"/>
                  <a:pt x="267" y="1179"/>
                  <a:pt x="361" y="765"/>
                </a:cubicBezTo>
                <a:cubicBezTo>
                  <a:pt x="455" y="351"/>
                  <a:pt x="493" y="308"/>
                  <a:pt x="561" y="181"/>
                </a:cubicBezTo>
                <a:cubicBezTo>
                  <a:pt x="629" y="54"/>
                  <a:pt x="704" y="0"/>
                  <a:pt x="769" y="5"/>
                </a:cubicBezTo>
                <a:cubicBezTo>
                  <a:pt x="834" y="10"/>
                  <a:pt x="891" y="84"/>
                  <a:pt x="952" y="212"/>
                </a:cubicBezTo>
                <a:cubicBezTo>
                  <a:pt x="1013" y="340"/>
                  <a:pt x="1099" y="656"/>
                  <a:pt x="1137" y="773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581" name="Oval 69"/>
          <p:cNvSpPr>
            <a:spLocks noChangeArrowheads="1"/>
          </p:cNvSpPr>
          <p:nvPr/>
        </p:nvSpPr>
        <p:spPr bwMode="auto">
          <a:xfrm>
            <a:off x="2195513" y="2492375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84" name="Номер слайда 4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937A9B-AC5E-42E7-B554-25A792558A46}" type="slidenum">
              <a:rPr lang="ru-RU" smtClean="0"/>
              <a:pPr/>
              <a:t>38</a:t>
            </a:fld>
            <a:endParaRPr lang="ru-RU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5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68"/>
                  </p:tgtEl>
                </p:cond>
              </p:nextCondLst>
            </p:seq>
          </p:childTnLst>
        </p:cTn>
      </p:par>
    </p:tnLst>
    <p:bldLst>
      <p:bldP spid="64573" grpId="0" animBg="1"/>
      <p:bldP spid="64580" grpId="0" animBg="1"/>
      <p:bldP spid="6458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56"/>
          <p:cNvSpPr txBox="1">
            <a:spLocks noChangeArrowheads="1"/>
          </p:cNvSpPr>
          <p:nvPr/>
        </p:nvSpPr>
        <p:spPr bwMode="auto">
          <a:xfrm>
            <a:off x="539750" y="115888"/>
            <a:ext cx="84121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Турист отправился из лагеря к озеру, отдохнул у озера и</a:t>
            </a:r>
          </a:p>
          <a:p>
            <a:r>
              <a:rPr lang="ru-RU" sz="2400"/>
              <a:t>вернулся обратно. На рисунке изображен график </a:t>
            </a:r>
          </a:p>
          <a:p>
            <a:r>
              <a:rPr lang="ru-RU" sz="2400"/>
              <a:t>движения туриста (по горизонтальной оси откладывается</a:t>
            </a:r>
          </a:p>
          <a:p>
            <a:r>
              <a:rPr lang="ru-RU" sz="2400"/>
              <a:t>время, по вертикальной – расстояние, на котором </a:t>
            </a:r>
          </a:p>
          <a:p>
            <a:r>
              <a:rPr lang="ru-RU" sz="2400"/>
              <a:t>находится турист от лагеря). Найдите скорость туриста </a:t>
            </a:r>
          </a:p>
          <a:p>
            <a:r>
              <a:rPr lang="ru-RU" sz="2400"/>
              <a:t>на обратном пути, выразив ее в километрах в час.</a:t>
            </a:r>
          </a:p>
        </p:txBody>
      </p:sp>
      <p:grpSp>
        <p:nvGrpSpPr>
          <p:cNvPr id="40963" name="Group 86"/>
          <p:cNvGrpSpPr>
            <a:grpSpLocks/>
          </p:cNvGrpSpPr>
          <p:nvPr/>
        </p:nvGrpSpPr>
        <p:grpSpPr bwMode="auto">
          <a:xfrm>
            <a:off x="-36513" y="2343150"/>
            <a:ext cx="7921626" cy="4038600"/>
            <a:chOff x="-23" y="1476"/>
            <a:chExt cx="4990" cy="2544"/>
          </a:xfrm>
        </p:grpSpPr>
        <p:sp>
          <p:nvSpPr>
            <p:cNvPr id="40965" name="Text Box 46"/>
            <p:cNvSpPr txBox="1">
              <a:spLocks noChangeArrowheads="1"/>
            </p:cNvSpPr>
            <p:nvPr/>
          </p:nvSpPr>
          <p:spPr bwMode="auto">
            <a:xfrm>
              <a:off x="68" y="3770"/>
              <a:ext cx="4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0      10    20    30     40     50    60     70     80    90   100  110</a:t>
              </a:r>
              <a:endParaRPr lang="ru-RU" sz="1400" b="1"/>
            </a:p>
          </p:txBody>
        </p:sp>
        <p:sp>
          <p:nvSpPr>
            <p:cNvPr id="40966" name="Freeform 3"/>
            <p:cNvSpPr>
              <a:spLocks/>
            </p:cNvSpPr>
            <p:nvPr/>
          </p:nvSpPr>
          <p:spPr bwMode="auto">
            <a:xfrm>
              <a:off x="181" y="2058"/>
              <a:ext cx="4151" cy="5"/>
            </a:xfrm>
            <a:custGeom>
              <a:avLst/>
              <a:gdLst>
                <a:gd name="T0" fmla="*/ 0 w 4151"/>
                <a:gd name="T1" fmla="*/ 5 h 5"/>
                <a:gd name="T2" fmla="*/ 4151 w 4151"/>
                <a:gd name="T3" fmla="*/ 0 h 5"/>
                <a:gd name="T4" fmla="*/ 0 60000 65536"/>
                <a:gd name="T5" fmla="*/ 0 60000 65536"/>
                <a:gd name="T6" fmla="*/ 0 w 4151"/>
                <a:gd name="T7" fmla="*/ 0 h 5"/>
                <a:gd name="T8" fmla="*/ 4151 w 4151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151" h="5">
                  <a:moveTo>
                    <a:pt x="0" y="5"/>
                  </a:moveTo>
                  <a:lnTo>
                    <a:pt x="4151" y="0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7" name="Line 6"/>
            <p:cNvSpPr>
              <a:spLocks noChangeShapeType="1"/>
            </p:cNvSpPr>
            <p:nvPr/>
          </p:nvSpPr>
          <p:spPr bwMode="auto">
            <a:xfrm>
              <a:off x="181" y="3793"/>
              <a:ext cx="3788" cy="0"/>
            </a:xfrm>
            <a:prstGeom prst="line">
              <a:avLst/>
            </a:pr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8" name="Freeform 8"/>
            <p:cNvSpPr>
              <a:spLocks/>
            </p:cNvSpPr>
            <p:nvPr/>
          </p:nvSpPr>
          <p:spPr bwMode="auto">
            <a:xfrm>
              <a:off x="3960" y="1488"/>
              <a:ext cx="10" cy="2303"/>
            </a:xfrm>
            <a:custGeom>
              <a:avLst/>
              <a:gdLst>
                <a:gd name="T0" fmla="*/ 0 w 10"/>
                <a:gd name="T1" fmla="*/ 0 h 2303"/>
                <a:gd name="T2" fmla="*/ 10 w 10"/>
                <a:gd name="T3" fmla="*/ 2303 h 2303"/>
                <a:gd name="T4" fmla="*/ 0 60000 65536"/>
                <a:gd name="T5" fmla="*/ 0 60000 65536"/>
                <a:gd name="T6" fmla="*/ 0 w 10"/>
                <a:gd name="T7" fmla="*/ 0 h 2303"/>
                <a:gd name="T8" fmla="*/ 10 w 10"/>
                <a:gd name="T9" fmla="*/ 2303 h 2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" h="2303">
                  <a:moveTo>
                    <a:pt x="0" y="0"/>
                  </a:moveTo>
                  <a:lnTo>
                    <a:pt x="10" y="2303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9" name="Freeform 10"/>
            <p:cNvSpPr>
              <a:spLocks/>
            </p:cNvSpPr>
            <p:nvPr/>
          </p:nvSpPr>
          <p:spPr bwMode="auto">
            <a:xfrm>
              <a:off x="366" y="1482"/>
              <a:ext cx="5" cy="2309"/>
            </a:xfrm>
            <a:custGeom>
              <a:avLst/>
              <a:gdLst>
                <a:gd name="T0" fmla="*/ 0 w 5"/>
                <a:gd name="T1" fmla="*/ 0 h 2309"/>
                <a:gd name="T2" fmla="*/ 5 w 5"/>
                <a:gd name="T3" fmla="*/ 2309 h 2309"/>
                <a:gd name="T4" fmla="*/ 0 60000 65536"/>
                <a:gd name="T5" fmla="*/ 0 60000 65536"/>
                <a:gd name="T6" fmla="*/ 0 w 5"/>
                <a:gd name="T7" fmla="*/ 0 h 2309"/>
                <a:gd name="T8" fmla="*/ 5 w 5"/>
                <a:gd name="T9" fmla="*/ 2309 h 23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" h="2309">
                  <a:moveTo>
                    <a:pt x="0" y="0"/>
                  </a:moveTo>
                  <a:lnTo>
                    <a:pt x="5" y="2309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0" name="Freeform 11"/>
            <p:cNvSpPr>
              <a:spLocks/>
            </p:cNvSpPr>
            <p:nvPr/>
          </p:nvSpPr>
          <p:spPr bwMode="auto">
            <a:xfrm>
              <a:off x="561" y="1476"/>
              <a:ext cx="3" cy="2315"/>
            </a:xfrm>
            <a:custGeom>
              <a:avLst/>
              <a:gdLst>
                <a:gd name="T0" fmla="*/ 3 w 3"/>
                <a:gd name="T1" fmla="*/ 0 h 2315"/>
                <a:gd name="T2" fmla="*/ 0 w 3"/>
                <a:gd name="T3" fmla="*/ 2315 h 2315"/>
                <a:gd name="T4" fmla="*/ 0 60000 65536"/>
                <a:gd name="T5" fmla="*/ 0 60000 65536"/>
                <a:gd name="T6" fmla="*/ 0 w 3"/>
                <a:gd name="T7" fmla="*/ 0 h 2315"/>
                <a:gd name="T8" fmla="*/ 3 w 3"/>
                <a:gd name="T9" fmla="*/ 2315 h 23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315">
                  <a:moveTo>
                    <a:pt x="3" y="0"/>
                  </a:moveTo>
                  <a:lnTo>
                    <a:pt x="0" y="2315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1" name="Freeform 12"/>
            <p:cNvSpPr>
              <a:spLocks/>
            </p:cNvSpPr>
            <p:nvPr/>
          </p:nvSpPr>
          <p:spPr bwMode="auto">
            <a:xfrm>
              <a:off x="738" y="1482"/>
              <a:ext cx="12" cy="2309"/>
            </a:xfrm>
            <a:custGeom>
              <a:avLst/>
              <a:gdLst>
                <a:gd name="T0" fmla="*/ 0 w 12"/>
                <a:gd name="T1" fmla="*/ 0 h 2309"/>
                <a:gd name="T2" fmla="*/ 12 w 12"/>
                <a:gd name="T3" fmla="*/ 2309 h 2309"/>
                <a:gd name="T4" fmla="*/ 0 60000 65536"/>
                <a:gd name="T5" fmla="*/ 0 60000 65536"/>
                <a:gd name="T6" fmla="*/ 0 w 12"/>
                <a:gd name="T7" fmla="*/ 0 h 2309"/>
                <a:gd name="T8" fmla="*/ 12 w 12"/>
                <a:gd name="T9" fmla="*/ 2309 h 23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" h="2309">
                  <a:moveTo>
                    <a:pt x="0" y="0"/>
                  </a:moveTo>
                  <a:lnTo>
                    <a:pt x="12" y="2309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2" name="Freeform 13"/>
            <p:cNvSpPr>
              <a:spLocks/>
            </p:cNvSpPr>
            <p:nvPr/>
          </p:nvSpPr>
          <p:spPr bwMode="auto">
            <a:xfrm>
              <a:off x="936" y="1488"/>
              <a:ext cx="4" cy="2303"/>
            </a:xfrm>
            <a:custGeom>
              <a:avLst/>
              <a:gdLst>
                <a:gd name="T0" fmla="*/ 0 w 4"/>
                <a:gd name="T1" fmla="*/ 0 h 2303"/>
                <a:gd name="T2" fmla="*/ 4 w 4"/>
                <a:gd name="T3" fmla="*/ 2303 h 2303"/>
                <a:gd name="T4" fmla="*/ 0 60000 65536"/>
                <a:gd name="T5" fmla="*/ 0 60000 65536"/>
                <a:gd name="T6" fmla="*/ 0 w 4"/>
                <a:gd name="T7" fmla="*/ 0 h 2303"/>
                <a:gd name="T8" fmla="*/ 4 w 4"/>
                <a:gd name="T9" fmla="*/ 2303 h 2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2303">
                  <a:moveTo>
                    <a:pt x="0" y="0"/>
                  </a:moveTo>
                  <a:lnTo>
                    <a:pt x="4" y="2303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3" name="Freeform 14"/>
            <p:cNvSpPr>
              <a:spLocks/>
            </p:cNvSpPr>
            <p:nvPr/>
          </p:nvSpPr>
          <p:spPr bwMode="auto">
            <a:xfrm>
              <a:off x="1128" y="1476"/>
              <a:ext cx="1" cy="2315"/>
            </a:xfrm>
            <a:custGeom>
              <a:avLst/>
              <a:gdLst>
                <a:gd name="T0" fmla="*/ 0 w 1"/>
                <a:gd name="T1" fmla="*/ 0 h 2315"/>
                <a:gd name="T2" fmla="*/ 1 w 1"/>
                <a:gd name="T3" fmla="*/ 2315 h 2315"/>
                <a:gd name="T4" fmla="*/ 0 60000 65536"/>
                <a:gd name="T5" fmla="*/ 0 60000 65536"/>
                <a:gd name="T6" fmla="*/ 0 w 1"/>
                <a:gd name="T7" fmla="*/ 0 h 2315"/>
                <a:gd name="T8" fmla="*/ 1 w 1"/>
                <a:gd name="T9" fmla="*/ 2315 h 23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315">
                  <a:moveTo>
                    <a:pt x="0" y="0"/>
                  </a:moveTo>
                  <a:lnTo>
                    <a:pt x="1" y="2315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4" name="Freeform 15"/>
            <p:cNvSpPr>
              <a:spLocks/>
            </p:cNvSpPr>
            <p:nvPr/>
          </p:nvSpPr>
          <p:spPr bwMode="auto">
            <a:xfrm>
              <a:off x="1314" y="1482"/>
              <a:ext cx="4" cy="2309"/>
            </a:xfrm>
            <a:custGeom>
              <a:avLst/>
              <a:gdLst>
                <a:gd name="T0" fmla="*/ 0 w 4"/>
                <a:gd name="T1" fmla="*/ 0 h 2309"/>
                <a:gd name="T2" fmla="*/ 4 w 4"/>
                <a:gd name="T3" fmla="*/ 2309 h 2309"/>
                <a:gd name="T4" fmla="*/ 0 60000 65536"/>
                <a:gd name="T5" fmla="*/ 0 60000 65536"/>
                <a:gd name="T6" fmla="*/ 0 w 4"/>
                <a:gd name="T7" fmla="*/ 0 h 2309"/>
                <a:gd name="T8" fmla="*/ 4 w 4"/>
                <a:gd name="T9" fmla="*/ 2309 h 23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2309">
                  <a:moveTo>
                    <a:pt x="0" y="0"/>
                  </a:moveTo>
                  <a:lnTo>
                    <a:pt x="4" y="2309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5" name="Freeform 16"/>
            <p:cNvSpPr>
              <a:spLocks/>
            </p:cNvSpPr>
            <p:nvPr/>
          </p:nvSpPr>
          <p:spPr bwMode="auto">
            <a:xfrm>
              <a:off x="1500" y="1488"/>
              <a:ext cx="8" cy="2303"/>
            </a:xfrm>
            <a:custGeom>
              <a:avLst/>
              <a:gdLst>
                <a:gd name="T0" fmla="*/ 0 w 8"/>
                <a:gd name="T1" fmla="*/ 0 h 2303"/>
                <a:gd name="T2" fmla="*/ 8 w 8"/>
                <a:gd name="T3" fmla="*/ 2303 h 2303"/>
                <a:gd name="T4" fmla="*/ 0 60000 65536"/>
                <a:gd name="T5" fmla="*/ 0 60000 65536"/>
                <a:gd name="T6" fmla="*/ 0 w 8"/>
                <a:gd name="T7" fmla="*/ 0 h 2303"/>
                <a:gd name="T8" fmla="*/ 8 w 8"/>
                <a:gd name="T9" fmla="*/ 2303 h 2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2303">
                  <a:moveTo>
                    <a:pt x="0" y="0"/>
                  </a:moveTo>
                  <a:lnTo>
                    <a:pt x="8" y="2303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6" name="Freeform 17"/>
            <p:cNvSpPr>
              <a:spLocks/>
            </p:cNvSpPr>
            <p:nvPr/>
          </p:nvSpPr>
          <p:spPr bwMode="auto">
            <a:xfrm>
              <a:off x="1692" y="1482"/>
              <a:ext cx="5" cy="2309"/>
            </a:xfrm>
            <a:custGeom>
              <a:avLst/>
              <a:gdLst>
                <a:gd name="T0" fmla="*/ 0 w 5"/>
                <a:gd name="T1" fmla="*/ 0 h 2309"/>
                <a:gd name="T2" fmla="*/ 5 w 5"/>
                <a:gd name="T3" fmla="*/ 2309 h 2309"/>
                <a:gd name="T4" fmla="*/ 0 60000 65536"/>
                <a:gd name="T5" fmla="*/ 0 60000 65536"/>
                <a:gd name="T6" fmla="*/ 0 w 5"/>
                <a:gd name="T7" fmla="*/ 0 h 2309"/>
                <a:gd name="T8" fmla="*/ 5 w 5"/>
                <a:gd name="T9" fmla="*/ 2309 h 23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" h="2309">
                  <a:moveTo>
                    <a:pt x="0" y="0"/>
                  </a:moveTo>
                  <a:lnTo>
                    <a:pt x="5" y="2309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7" name="Freeform 18"/>
            <p:cNvSpPr>
              <a:spLocks/>
            </p:cNvSpPr>
            <p:nvPr/>
          </p:nvSpPr>
          <p:spPr bwMode="auto">
            <a:xfrm>
              <a:off x="1884" y="1488"/>
              <a:ext cx="3" cy="2303"/>
            </a:xfrm>
            <a:custGeom>
              <a:avLst/>
              <a:gdLst>
                <a:gd name="T0" fmla="*/ 0 w 3"/>
                <a:gd name="T1" fmla="*/ 0 h 2303"/>
                <a:gd name="T2" fmla="*/ 3 w 3"/>
                <a:gd name="T3" fmla="*/ 2303 h 2303"/>
                <a:gd name="T4" fmla="*/ 0 60000 65536"/>
                <a:gd name="T5" fmla="*/ 0 60000 65536"/>
                <a:gd name="T6" fmla="*/ 0 w 3"/>
                <a:gd name="T7" fmla="*/ 0 h 2303"/>
                <a:gd name="T8" fmla="*/ 3 w 3"/>
                <a:gd name="T9" fmla="*/ 2303 h 2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303">
                  <a:moveTo>
                    <a:pt x="0" y="0"/>
                  </a:moveTo>
                  <a:lnTo>
                    <a:pt x="3" y="2303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8" name="Freeform 19"/>
            <p:cNvSpPr>
              <a:spLocks/>
            </p:cNvSpPr>
            <p:nvPr/>
          </p:nvSpPr>
          <p:spPr bwMode="auto">
            <a:xfrm>
              <a:off x="2070" y="1482"/>
              <a:ext cx="6" cy="2309"/>
            </a:xfrm>
            <a:custGeom>
              <a:avLst/>
              <a:gdLst>
                <a:gd name="T0" fmla="*/ 0 w 6"/>
                <a:gd name="T1" fmla="*/ 0 h 2309"/>
                <a:gd name="T2" fmla="*/ 6 w 6"/>
                <a:gd name="T3" fmla="*/ 2309 h 2309"/>
                <a:gd name="T4" fmla="*/ 0 60000 65536"/>
                <a:gd name="T5" fmla="*/ 0 60000 65536"/>
                <a:gd name="T6" fmla="*/ 0 w 6"/>
                <a:gd name="T7" fmla="*/ 0 h 2309"/>
                <a:gd name="T8" fmla="*/ 6 w 6"/>
                <a:gd name="T9" fmla="*/ 2309 h 23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2309">
                  <a:moveTo>
                    <a:pt x="0" y="0"/>
                  </a:moveTo>
                  <a:lnTo>
                    <a:pt x="6" y="2309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9" name="Freeform 20"/>
            <p:cNvSpPr>
              <a:spLocks/>
            </p:cNvSpPr>
            <p:nvPr/>
          </p:nvSpPr>
          <p:spPr bwMode="auto">
            <a:xfrm>
              <a:off x="2262" y="1488"/>
              <a:ext cx="3" cy="2303"/>
            </a:xfrm>
            <a:custGeom>
              <a:avLst/>
              <a:gdLst>
                <a:gd name="T0" fmla="*/ 0 w 3"/>
                <a:gd name="T1" fmla="*/ 0 h 2303"/>
                <a:gd name="T2" fmla="*/ 3 w 3"/>
                <a:gd name="T3" fmla="*/ 2303 h 2303"/>
                <a:gd name="T4" fmla="*/ 0 60000 65536"/>
                <a:gd name="T5" fmla="*/ 0 60000 65536"/>
                <a:gd name="T6" fmla="*/ 0 w 3"/>
                <a:gd name="T7" fmla="*/ 0 h 2303"/>
                <a:gd name="T8" fmla="*/ 3 w 3"/>
                <a:gd name="T9" fmla="*/ 2303 h 2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303">
                  <a:moveTo>
                    <a:pt x="0" y="0"/>
                  </a:moveTo>
                  <a:lnTo>
                    <a:pt x="3" y="2303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0" name="Freeform 21"/>
            <p:cNvSpPr>
              <a:spLocks/>
            </p:cNvSpPr>
            <p:nvPr/>
          </p:nvSpPr>
          <p:spPr bwMode="auto">
            <a:xfrm>
              <a:off x="2454" y="1488"/>
              <a:ext cx="1" cy="2303"/>
            </a:xfrm>
            <a:custGeom>
              <a:avLst/>
              <a:gdLst>
                <a:gd name="T0" fmla="*/ 0 w 1"/>
                <a:gd name="T1" fmla="*/ 0 h 2303"/>
                <a:gd name="T2" fmla="*/ 1 w 1"/>
                <a:gd name="T3" fmla="*/ 2303 h 2303"/>
                <a:gd name="T4" fmla="*/ 0 60000 65536"/>
                <a:gd name="T5" fmla="*/ 0 60000 65536"/>
                <a:gd name="T6" fmla="*/ 0 w 1"/>
                <a:gd name="T7" fmla="*/ 0 h 2303"/>
                <a:gd name="T8" fmla="*/ 1 w 1"/>
                <a:gd name="T9" fmla="*/ 2303 h 2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303">
                  <a:moveTo>
                    <a:pt x="0" y="0"/>
                  </a:moveTo>
                  <a:lnTo>
                    <a:pt x="1" y="2303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1" name="Freeform 22"/>
            <p:cNvSpPr>
              <a:spLocks/>
            </p:cNvSpPr>
            <p:nvPr/>
          </p:nvSpPr>
          <p:spPr bwMode="auto">
            <a:xfrm>
              <a:off x="2640" y="1488"/>
              <a:ext cx="4" cy="2303"/>
            </a:xfrm>
            <a:custGeom>
              <a:avLst/>
              <a:gdLst>
                <a:gd name="T0" fmla="*/ 0 w 4"/>
                <a:gd name="T1" fmla="*/ 0 h 2303"/>
                <a:gd name="T2" fmla="*/ 4 w 4"/>
                <a:gd name="T3" fmla="*/ 2303 h 2303"/>
                <a:gd name="T4" fmla="*/ 0 60000 65536"/>
                <a:gd name="T5" fmla="*/ 0 60000 65536"/>
                <a:gd name="T6" fmla="*/ 0 w 4"/>
                <a:gd name="T7" fmla="*/ 0 h 2303"/>
                <a:gd name="T8" fmla="*/ 4 w 4"/>
                <a:gd name="T9" fmla="*/ 2303 h 2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2303">
                  <a:moveTo>
                    <a:pt x="0" y="0"/>
                  </a:moveTo>
                  <a:lnTo>
                    <a:pt x="4" y="2303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2" name="Freeform 23"/>
            <p:cNvSpPr>
              <a:spLocks/>
            </p:cNvSpPr>
            <p:nvPr/>
          </p:nvSpPr>
          <p:spPr bwMode="auto">
            <a:xfrm>
              <a:off x="2832" y="1488"/>
              <a:ext cx="2" cy="2303"/>
            </a:xfrm>
            <a:custGeom>
              <a:avLst/>
              <a:gdLst>
                <a:gd name="T0" fmla="*/ 0 w 2"/>
                <a:gd name="T1" fmla="*/ 0 h 2303"/>
                <a:gd name="T2" fmla="*/ 2 w 2"/>
                <a:gd name="T3" fmla="*/ 2303 h 2303"/>
                <a:gd name="T4" fmla="*/ 0 60000 65536"/>
                <a:gd name="T5" fmla="*/ 0 60000 65536"/>
                <a:gd name="T6" fmla="*/ 0 w 2"/>
                <a:gd name="T7" fmla="*/ 0 h 2303"/>
                <a:gd name="T8" fmla="*/ 2 w 2"/>
                <a:gd name="T9" fmla="*/ 2303 h 2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2303">
                  <a:moveTo>
                    <a:pt x="0" y="0"/>
                  </a:moveTo>
                  <a:lnTo>
                    <a:pt x="2" y="2303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3" name="Freeform 24"/>
            <p:cNvSpPr>
              <a:spLocks/>
            </p:cNvSpPr>
            <p:nvPr/>
          </p:nvSpPr>
          <p:spPr bwMode="auto">
            <a:xfrm>
              <a:off x="3018" y="1482"/>
              <a:ext cx="5" cy="2309"/>
            </a:xfrm>
            <a:custGeom>
              <a:avLst/>
              <a:gdLst>
                <a:gd name="T0" fmla="*/ 0 w 5"/>
                <a:gd name="T1" fmla="*/ 0 h 2309"/>
                <a:gd name="T2" fmla="*/ 5 w 5"/>
                <a:gd name="T3" fmla="*/ 2309 h 2309"/>
                <a:gd name="T4" fmla="*/ 0 60000 65536"/>
                <a:gd name="T5" fmla="*/ 0 60000 65536"/>
                <a:gd name="T6" fmla="*/ 0 w 5"/>
                <a:gd name="T7" fmla="*/ 0 h 2309"/>
                <a:gd name="T8" fmla="*/ 5 w 5"/>
                <a:gd name="T9" fmla="*/ 2309 h 23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" h="2309">
                  <a:moveTo>
                    <a:pt x="0" y="0"/>
                  </a:moveTo>
                  <a:lnTo>
                    <a:pt x="5" y="2309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4" name="Freeform 25"/>
            <p:cNvSpPr>
              <a:spLocks/>
            </p:cNvSpPr>
            <p:nvPr/>
          </p:nvSpPr>
          <p:spPr bwMode="auto">
            <a:xfrm>
              <a:off x="3210" y="1488"/>
              <a:ext cx="2" cy="2303"/>
            </a:xfrm>
            <a:custGeom>
              <a:avLst/>
              <a:gdLst>
                <a:gd name="T0" fmla="*/ 0 w 2"/>
                <a:gd name="T1" fmla="*/ 0 h 2303"/>
                <a:gd name="T2" fmla="*/ 2 w 2"/>
                <a:gd name="T3" fmla="*/ 2303 h 2303"/>
                <a:gd name="T4" fmla="*/ 0 60000 65536"/>
                <a:gd name="T5" fmla="*/ 0 60000 65536"/>
                <a:gd name="T6" fmla="*/ 0 w 2"/>
                <a:gd name="T7" fmla="*/ 0 h 2303"/>
                <a:gd name="T8" fmla="*/ 2 w 2"/>
                <a:gd name="T9" fmla="*/ 2303 h 2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2303">
                  <a:moveTo>
                    <a:pt x="0" y="0"/>
                  </a:moveTo>
                  <a:lnTo>
                    <a:pt x="2" y="2303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5" name="Freeform 26"/>
            <p:cNvSpPr>
              <a:spLocks/>
            </p:cNvSpPr>
            <p:nvPr/>
          </p:nvSpPr>
          <p:spPr bwMode="auto">
            <a:xfrm>
              <a:off x="3402" y="1488"/>
              <a:ext cx="1" cy="2303"/>
            </a:xfrm>
            <a:custGeom>
              <a:avLst/>
              <a:gdLst>
                <a:gd name="T0" fmla="*/ 0 w 1"/>
                <a:gd name="T1" fmla="*/ 0 h 2303"/>
                <a:gd name="T2" fmla="*/ 0 w 1"/>
                <a:gd name="T3" fmla="*/ 2303 h 2303"/>
                <a:gd name="T4" fmla="*/ 0 60000 65536"/>
                <a:gd name="T5" fmla="*/ 0 60000 65536"/>
                <a:gd name="T6" fmla="*/ 0 w 1"/>
                <a:gd name="T7" fmla="*/ 0 h 2303"/>
                <a:gd name="T8" fmla="*/ 1 w 1"/>
                <a:gd name="T9" fmla="*/ 2303 h 2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303">
                  <a:moveTo>
                    <a:pt x="0" y="0"/>
                  </a:moveTo>
                  <a:lnTo>
                    <a:pt x="0" y="2303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6" name="Freeform 27"/>
            <p:cNvSpPr>
              <a:spLocks/>
            </p:cNvSpPr>
            <p:nvPr/>
          </p:nvSpPr>
          <p:spPr bwMode="auto">
            <a:xfrm>
              <a:off x="3588" y="1488"/>
              <a:ext cx="3" cy="2303"/>
            </a:xfrm>
            <a:custGeom>
              <a:avLst/>
              <a:gdLst>
                <a:gd name="T0" fmla="*/ 0 w 3"/>
                <a:gd name="T1" fmla="*/ 0 h 2303"/>
                <a:gd name="T2" fmla="*/ 3 w 3"/>
                <a:gd name="T3" fmla="*/ 2303 h 2303"/>
                <a:gd name="T4" fmla="*/ 0 60000 65536"/>
                <a:gd name="T5" fmla="*/ 0 60000 65536"/>
                <a:gd name="T6" fmla="*/ 0 w 3"/>
                <a:gd name="T7" fmla="*/ 0 h 2303"/>
                <a:gd name="T8" fmla="*/ 3 w 3"/>
                <a:gd name="T9" fmla="*/ 2303 h 2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303">
                  <a:moveTo>
                    <a:pt x="0" y="0"/>
                  </a:moveTo>
                  <a:lnTo>
                    <a:pt x="3" y="2303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7" name="Freeform 28"/>
            <p:cNvSpPr>
              <a:spLocks/>
            </p:cNvSpPr>
            <p:nvPr/>
          </p:nvSpPr>
          <p:spPr bwMode="auto">
            <a:xfrm>
              <a:off x="3780" y="1482"/>
              <a:ext cx="1" cy="2309"/>
            </a:xfrm>
            <a:custGeom>
              <a:avLst/>
              <a:gdLst>
                <a:gd name="T0" fmla="*/ 0 w 1"/>
                <a:gd name="T1" fmla="*/ 0 h 2309"/>
                <a:gd name="T2" fmla="*/ 1 w 1"/>
                <a:gd name="T3" fmla="*/ 2309 h 2309"/>
                <a:gd name="T4" fmla="*/ 0 60000 65536"/>
                <a:gd name="T5" fmla="*/ 0 60000 65536"/>
                <a:gd name="T6" fmla="*/ 0 w 1"/>
                <a:gd name="T7" fmla="*/ 0 h 2309"/>
                <a:gd name="T8" fmla="*/ 1 w 1"/>
                <a:gd name="T9" fmla="*/ 2309 h 23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309">
                  <a:moveTo>
                    <a:pt x="0" y="0"/>
                  </a:moveTo>
                  <a:lnTo>
                    <a:pt x="1" y="2309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8" name="Freeform 32"/>
            <p:cNvSpPr>
              <a:spLocks/>
            </p:cNvSpPr>
            <p:nvPr/>
          </p:nvSpPr>
          <p:spPr bwMode="auto">
            <a:xfrm>
              <a:off x="181" y="1487"/>
              <a:ext cx="4145" cy="1"/>
            </a:xfrm>
            <a:custGeom>
              <a:avLst/>
              <a:gdLst>
                <a:gd name="T0" fmla="*/ 0 w 4145"/>
                <a:gd name="T1" fmla="*/ 0 h 1"/>
                <a:gd name="T2" fmla="*/ 4145 w 4145"/>
                <a:gd name="T3" fmla="*/ 1 h 1"/>
                <a:gd name="T4" fmla="*/ 0 60000 65536"/>
                <a:gd name="T5" fmla="*/ 0 60000 65536"/>
                <a:gd name="T6" fmla="*/ 0 w 4145"/>
                <a:gd name="T7" fmla="*/ 0 h 1"/>
                <a:gd name="T8" fmla="*/ 4145 w 414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145" h="1">
                  <a:moveTo>
                    <a:pt x="0" y="0"/>
                  </a:moveTo>
                  <a:lnTo>
                    <a:pt x="4145" y="1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9" name="Freeform 33"/>
            <p:cNvSpPr>
              <a:spLocks/>
            </p:cNvSpPr>
            <p:nvPr/>
          </p:nvSpPr>
          <p:spPr bwMode="auto">
            <a:xfrm>
              <a:off x="181" y="1674"/>
              <a:ext cx="4163" cy="5"/>
            </a:xfrm>
            <a:custGeom>
              <a:avLst/>
              <a:gdLst>
                <a:gd name="T0" fmla="*/ 0 w 4163"/>
                <a:gd name="T1" fmla="*/ 5 h 5"/>
                <a:gd name="T2" fmla="*/ 4163 w 4163"/>
                <a:gd name="T3" fmla="*/ 0 h 5"/>
                <a:gd name="T4" fmla="*/ 0 60000 65536"/>
                <a:gd name="T5" fmla="*/ 0 60000 65536"/>
                <a:gd name="T6" fmla="*/ 0 w 4163"/>
                <a:gd name="T7" fmla="*/ 0 h 5"/>
                <a:gd name="T8" fmla="*/ 4163 w 4163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163" h="5">
                  <a:moveTo>
                    <a:pt x="0" y="5"/>
                  </a:moveTo>
                  <a:lnTo>
                    <a:pt x="4163" y="0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0" name="Freeform 34"/>
            <p:cNvSpPr>
              <a:spLocks/>
            </p:cNvSpPr>
            <p:nvPr/>
          </p:nvSpPr>
          <p:spPr bwMode="auto">
            <a:xfrm>
              <a:off x="181" y="1866"/>
              <a:ext cx="4163" cy="5"/>
            </a:xfrm>
            <a:custGeom>
              <a:avLst/>
              <a:gdLst>
                <a:gd name="T0" fmla="*/ 0 w 4163"/>
                <a:gd name="T1" fmla="*/ 5 h 5"/>
                <a:gd name="T2" fmla="*/ 4163 w 4163"/>
                <a:gd name="T3" fmla="*/ 0 h 5"/>
                <a:gd name="T4" fmla="*/ 0 60000 65536"/>
                <a:gd name="T5" fmla="*/ 0 60000 65536"/>
                <a:gd name="T6" fmla="*/ 0 w 4163"/>
                <a:gd name="T7" fmla="*/ 0 h 5"/>
                <a:gd name="T8" fmla="*/ 4163 w 4163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163" h="5">
                  <a:moveTo>
                    <a:pt x="0" y="5"/>
                  </a:moveTo>
                  <a:lnTo>
                    <a:pt x="4163" y="0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1" name="Freeform 35"/>
            <p:cNvSpPr>
              <a:spLocks/>
            </p:cNvSpPr>
            <p:nvPr/>
          </p:nvSpPr>
          <p:spPr bwMode="auto">
            <a:xfrm>
              <a:off x="181" y="2244"/>
              <a:ext cx="4169" cy="11"/>
            </a:xfrm>
            <a:custGeom>
              <a:avLst/>
              <a:gdLst>
                <a:gd name="T0" fmla="*/ 0 w 4169"/>
                <a:gd name="T1" fmla="*/ 11 h 11"/>
                <a:gd name="T2" fmla="*/ 4169 w 4169"/>
                <a:gd name="T3" fmla="*/ 0 h 11"/>
                <a:gd name="T4" fmla="*/ 0 60000 65536"/>
                <a:gd name="T5" fmla="*/ 0 60000 65536"/>
                <a:gd name="T6" fmla="*/ 0 w 4169"/>
                <a:gd name="T7" fmla="*/ 0 h 11"/>
                <a:gd name="T8" fmla="*/ 4169 w 4169"/>
                <a:gd name="T9" fmla="*/ 11 h 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169" h="11">
                  <a:moveTo>
                    <a:pt x="0" y="11"/>
                  </a:moveTo>
                  <a:lnTo>
                    <a:pt x="4169" y="0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2" name="Freeform 36"/>
            <p:cNvSpPr>
              <a:spLocks/>
            </p:cNvSpPr>
            <p:nvPr/>
          </p:nvSpPr>
          <p:spPr bwMode="auto">
            <a:xfrm>
              <a:off x="181" y="2436"/>
              <a:ext cx="4151" cy="11"/>
            </a:xfrm>
            <a:custGeom>
              <a:avLst/>
              <a:gdLst>
                <a:gd name="T0" fmla="*/ 0 w 4151"/>
                <a:gd name="T1" fmla="*/ 11 h 11"/>
                <a:gd name="T2" fmla="*/ 4151 w 4151"/>
                <a:gd name="T3" fmla="*/ 0 h 11"/>
                <a:gd name="T4" fmla="*/ 0 60000 65536"/>
                <a:gd name="T5" fmla="*/ 0 60000 65536"/>
                <a:gd name="T6" fmla="*/ 0 w 4151"/>
                <a:gd name="T7" fmla="*/ 0 h 11"/>
                <a:gd name="T8" fmla="*/ 4151 w 4151"/>
                <a:gd name="T9" fmla="*/ 11 h 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151" h="11">
                  <a:moveTo>
                    <a:pt x="0" y="11"/>
                  </a:moveTo>
                  <a:lnTo>
                    <a:pt x="4151" y="0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3" name="Freeform 37"/>
            <p:cNvSpPr>
              <a:spLocks/>
            </p:cNvSpPr>
            <p:nvPr/>
          </p:nvSpPr>
          <p:spPr bwMode="auto">
            <a:xfrm>
              <a:off x="181" y="2634"/>
              <a:ext cx="4139" cy="5"/>
            </a:xfrm>
            <a:custGeom>
              <a:avLst/>
              <a:gdLst>
                <a:gd name="T0" fmla="*/ 0 w 4139"/>
                <a:gd name="T1" fmla="*/ 5 h 5"/>
                <a:gd name="T2" fmla="*/ 4139 w 4139"/>
                <a:gd name="T3" fmla="*/ 0 h 5"/>
                <a:gd name="T4" fmla="*/ 0 60000 65536"/>
                <a:gd name="T5" fmla="*/ 0 60000 65536"/>
                <a:gd name="T6" fmla="*/ 0 w 4139"/>
                <a:gd name="T7" fmla="*/ 0 h 5"/>
                <a:gd name="T8" fmla="*/ 4139 w 4139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139" h="5">
                  <a:moveTo>
                    <a:pt x="0" y="5"/>
                  </a:moveTo>
                  <a:lnTo>
                    <a:pt x="4139" y="0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4" name="Freeform 38"/>
            <p:cNvSpPr>
              <a:spLocks/>
            </p:cNvSpPr>
            <p:nvPr/>
          </p:nvSpPr>
          <p:spPr bwMode="auto">
            <a:xfrm>
              <a:off x="181" y="2831"/>
              <a:ext cx="4151" cy="1"/>
            </a:xfrm>
            <a:custGeom>
              <a:avLst/>
              <a:gdLst>
                <a:gd name="T0" fmla="*/ 0 w 4151"/>
                <a:gd name="T1" fmla="*/ 0 h 1"/>
                <a:gd name="T2" fmla="*/ 4151 w 4151"/>
                <a:gd name="T3" fmla="*/ 1 h 1"/>
                <a:gd name="T4" fmla="*/ 0 60000 65536"/>
                <a:gd name="T5" fmla="*/ 0 60000 65536"/>
                <a:gd name="T6" fmla="*/ 0 w 4151"/>
                <a:gd name="T7" fmla="*/ 0 h 1"/>
                <a:gd name="T8" fmla="*/ 4151 w 415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151" h="1">
                  <a:moveTo>
                    <a:pt x="0" y="0"/>
                  </a:moveTo>
                  <a:lnTo>
                    <a:pt x="4151" y="1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5" name="Line 39"/>
            <p:cNvSpPr>
              <a:spLocks noChangeShapeType="1"/>
            </p:cNvSpPr>
            <p:nvPr/>
          </p:nvSpPr>
          <p:spPr bwMode="auto">
            <a:xfrm>
              <a:off x="181" y="3023"/>
              <a:ext cx="3788" cy="0"/>
            </a:xfrm>
            <a:prstGeom prst="line">
              <a:avLst/>
            </a:pr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6" name="Freeform 40"/>
            <p:cNvSpPr>
              <a:spLocks/>
            </p:cNvSpPr>
            <p:nvPr/>
          </p:nvSpPr>
          <p:spPr bwMode="auto">
            <a:xfrm>
              <a:off x="181" y="3210"/>
              <a:ext cx="4169" cy="5"/>
            </a:xfrm>
            <a:custGeom>
              <a:avLst/>
              <a:gdLst>
                <a:gd name="T0" fmla="*/ 0 w 4169"/>
                <a:gd name="T1" fmla="*/ 5 h 5"/>
                <a:gd name="T2" fmla="*/ 4169 w 4169"/>
                <a:gd name="T3" fmla="*/ 0 h 5"/>
                <a:gd name="T4" fmla="*/ 0 60000 65536"/>
                <a:gd name="T5" fmla="*/ 0 60000 65536"/>
                <a:gd name="T6" fmla="*/ 0 w 4169"/>
                <a:gd name="T7" fmla="*/ 0 h 5"/>
                <a:gd name="T8" fmla="*/ 4169 w 4169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169" h="5">
                  <a:moveTo>
                    <a:pt x="0" y="5"/>
                  </a:moveTo>
                  <a:lnTo>
                    <a:pt x="4169" y="0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7" name="Freeform 41"/>
            <p:cNvSpPr>
              <a:spLocks/>
            </p:cNvSpPr>
            <p:nvPr/>
          </p:nvSpPr>
          <p:spPr bwMode="auto">
            <a:xfrm>
              <a:off x="181" y="3402"/>
              <a:ext cx="4151" cy="5"/>
            </a:xfrm>
            <a:custGeom>
              <a:avLst/>
              <a:gdLst>
                <a:gd name="T0" fmla="*/ 0 w 4151"/>
                <a:gd name="T1" fmla="*/ 5 h 5"/>
                <a:gd name="T2" fmla="*/ 4151 w 4151"/>
                <a:gd name="T3" fmla="*/ 0 h 5"/>
                <a:gd name="T4" fmla="*/ 0 60000 65536"/>
                <a:gd name="T5" fmla="*/ 0 60000 65536"/>
                <a:gd name="T6" fmla="*/ 0 w 4151"/>
                <a:gd name="T7" fmla="*/ 0 h 5"/>
                <a:gd name="T8" fmla="*/ 4151 w 4151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151" h="5">
                  <a:moveTo>
                    <a:pt x="0" y="5"/>
                  </a:moveTo>
                  <a:lnTo>
                    <a:pt x="4151" y="0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8" name="Freeform 42"/>
            <p:cNvSpPr>
              <a:spLocks/>
            </p:cNvSpPr>
            <p:nvPr/>
          </p:nvSpPr>
          <p:spPr bwMode="auto">
            <a:xfrm>
              <a:off x="181" y="3599"/>
              <a:ext cx="4163" cy="1"/>
            </a:xfrm>
            <a:custGeom>
              <a:avLst/>
              <a:gdLst>
                <a:gd name="T0" fmla="*/ 0 w 4163"/>
                <a:gd name="T1" fmla="*/ 0 h 1"/>
                <a:gd name="T2" fmla="*/ 4163 w 4163"/>
                <a:gd name="T3" fmla="*/ 1 h 1"/>
                <a:gd name="T4" fmla="*/ 0 60000 65536"/>
                <a:gd name="T5" fmla="*/ 0 60000 65536"/>
                <a:gd name="T6" fmla="*/ 0 w 4163"/>
                <a:gd name="T7" fmla="*/ 0 h 1"/>
                <a:gd name="T8" fmla="*/ 4163 w 4163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163" h="1">
                  <a:moveTo>
                    <a:pt x="0" y="0"/>
                  </a:moveTo>
                  <a:lnTo>
                    <a:pt x="4163" y="1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9" name="Freeform 43"/>
            <p:cNvSpPr>
              <a:spLocks/>
            </p:cNvSpPr>
            <p:nvPr/>
          </p:nvSpPr>
          <p:spPr bwMode="auto">
            <a:xfrm>
              <a:off x="152" y="3784"/>
              <a:ext cx="4246" cy="8"/>
            </a:xfrm>
            <a:custGeom>
              <a:avLst/>
              <a:gdLst>
                <a:gd name="T0" fmla="*/ 0 w 4246"/>
                <a:gd name="T1" fmla="*/ 0 h 8"/>
                <a:gd name="T2" fmla="*/ 4246 w 4246"/>
                <a:gd name="T3" fmla="*/ 8 h 8"/>
                <a:gd name="T4" fmla="*/ 0 60000 65536"/>
                <a:gd name="T5" fmla="*/ 0 60000 65536"/>
                <a:gd name="T6" fmla="*/ 0 w 4246"/>
                <a:gd name="T7" fmla="*/ 0 h 8"/>
                <a:gd name="T8" fmla="*/ 4246 w 4246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46" h="8">
                  <a:moveTo>
                    <a:pt x="0" y="0"/>
                  </a:moveTo>
                  <a:lnTo>
                    <a:pt x="4246" y="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0" name="Freeform 49"/>
            <p:cNvSpPr>
              <a:spLocks/>
            </p:cNvSpPr>
            <p:nvPr/>
          </p:nvSpPr>
          <p:spPr bwMode="auto">
            <a:xfrm>
              <a:off x="176" y="1506"/>
              <a:ext cx="4" cy="2270"/>
            </a:xfrm>
            <a:custGeom>
              <a:avLst/>
              <a:gdLst>
                <a:gd name="T0" fmla="*/ 0 w 4"/>
                <a:gd name="T1" fmla="*/ 2270 h 2270"/>
                <a:gd name="T2" fmla="*/ 4 w 4"/>
                <a:gd name="T3" fmla="*/ 0 h 2270"/>
                <a:gd name="T4" fmla="*/ 0 60000 65536"/>
                <a:gd name="T5" fmla="*/ 0 60000 65536"/>
                <a:gd name="T6" fmla="*/ 0 w 4"/>
                <a:gd name="T7" fmla="*/ 0 h 2270"/>
                <a:gd name="T8" fmla="*/ 4 w 4"/>
                <a:gd name="T9" fmla="*/ 2270 h 2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2270">
                  <a:moveTo>
                    <a:pt x="0" y="2270"/>
                  </a:moveTo>
                  <a:lnTo>
                    <a:pt x="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1" name="Text Box 51"/>
            <p:cNvSpPr txBox="1">
              <a:spLocks noChangeArrowheads="1"/>
            </p:cNvSpPr>
            <p:nvPr/>
          </p:nvSpPr>
          <p:spPr bwMode="auto">
            <a:xfrm>
              <a:off x="-23" y="1916"/>
              <a:ext cx="205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/>
                <a:t>3</a:t>
              </a:r>
              <a:endParaRPr lang="en-US" sz="2000" b="1"/>
            </a:p>
            <a:p>
              <a:endParaRPr lang="en-US" sz="2000" b="1"/>
            </a:p>
            <a:p>
              <a:endParaRPr lang="en-US" sz="2000" b="1"/>
            </a:p>
            <a:p>
              <a:r>
                <a:rPr lang="ru-RU" sz="2000" b="1"/>
                <a:t>2</a:t>
              </a:r>
              <a:endParaRPr lang="en-US" sz="2000" b="1"/>
            </a:p>
            <a:p>
              <a:endParaRPr lang="en-US" sz="2000" b="1"/>
            </a:p>
            <a:p>
              <a:endParaRPr lang="en-US" sz="2000" b="1"/>
            </a:p>
            <a:p>
              <a:r>
                <a:rPr lang="ru-RU" sz="2000" b="1"/>
                <a:t>1</a:t>
              </a:r>
            </a:p>
          </p:txBody>
        </p:sp>
        <p:sp>
          <p:nvSpPr>
            <p:cNvPr id="41002" name="Freeform 72"/>
            <p:cNvSpPr>
              <a:spLocks/>
            </p:cNvSpPr>
            <p:nvPr/>
          </p:nvSpPr>
          <p:spPr bwMode="auto">
            <a:xfrm>
              <a:off x="158" y="3018"/>
              <a:ext cx="4186" cy="4"/>
            </a:xfrm>
            <a:custGeom>
              <a:avLst/>
              <a:gdLst>
                <a:gd name="T0" fmla="*/ 0 w 4186"/>
                <a:gd name="T1" fmla="*/ 4 h 4"/>
                <a:gd name="T2" fmla="*/ 4186 w 4186"/>
                <a:gd name="T3" fmla="*/ 0 h 4"/>
                <a:gd name="T4" fmla="*/ 0 60000 65536"/>
                <a:gd name="T5" fmla="*/ 0 60000 65536"/>
                <a:gd name="T6" fmla="*/ 0 w 4186"/>
                <a:gd name="T7" fmla="*/ 0 h 4"/>
                <a:gd name="T8" fmla="*/ 4186 w 4186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186" h="4">
                  <a:moveTo>
                    <a:pt x="0" y="4"/>
                  </a:moveTo>
                  <a:lnTo>
                    <a:pt x="4186" y="0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3" name="Freeform 73"/>
            <p:cNvSpPr>
              <a:spLocks/>
            </p:cNvSpPr>
            <p:nvPr/>
          </p:nvSpPr>
          <p:spPr bwMode="auto">
            <a:xfrm>
              <a:off x="4146" y="1488"/>
              <a:ext cx="5" cy="2348"/>
            </a:xfrm>
            <a:custGeom>
              <a:avLst/>
              <a:gdLst>
                <a:gd name="T0" fmla="*/ 0 w 5"/>
                <a:gd name="T1" fmla="*/ 0 h 2348"/>
                <a:gd name="T2" fmla="*/ 5 w 5"/>
                <a:gd name="T3" fmla="*/ 2348 h 2348"/>
                <a:gd name="T4" fmla="*/ 0 60000 65536"/>
                <a:gd name="T5" fmla="*/ 0 60000 65536"/>
                <a:gd name="T6" fmla="*/ 0 w 5"/>
                <a:gd name="T7" fmla="*/ 0 h 2348"/>
                <a:gd name="T8" fmla="*/ 5 w 5"/>
                <a:gd name="T9" fmla="*/ 2348 h 234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" h="2348">
                  <a:moveTo>
                    <a:pt x="0" y="0"/>
                  </a:moveTo>
                  <a:lnTo>
                    <a:pt x="5" y="2348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4" name="Freeform 74"/>
            <p:cNvSpPr>
              <a:spLocks/>
            </p:cNvSpPr>
            <p:nvPr/>
          </p:nvSpPr>
          <p:spPr bwMode="auto">
            <a:xfrm>
              <a:off x="4333" y="1488"/>
              <a:ext cx="5" cy="2303"/>
            </a:xfrm>
            <a:custGeom>
              <a:avLst/>
              <a:gdLst>
                <a:gd name="T0" fmla="*/ 5 w 5"/>
                <a:gd name="T1" fmla="*/ 0 h 2303"/>
                <a:gd name="T2" fmla="*/ 0 w 5"/>
                <a:gd name="T3" fmla="*/ 2303 h 2303"/>
                <a:gd name="T4" fmla="*/ 0 60000 65536"/>
                <a:gd name="T5" fmla="*/ 0 60000 65536"/>
                <a:gd name="T6" fmla="*/ 0 w 5"/>
                <a:gd name="T7" fmla="*/ 0 h 2303"/>
                <a:gd name="T8" fmla="*/ 5 w 5"/>
                <a:gd name="T9" fmla="*/ 2303 h 2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" h="2303">
                  <a:moveTo>
                    <a:pt x="5" y="0"/>
                  </a:moveTo>
                  <a:lnTo>
                    <a:pt x="0" y="2303"/>
                  </a:lnTo>
                </a:path>
              </a:pathLst>
            </a:custGeom>
            <a:noFill/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63" name="Text Box 75"/>
            <p:cNvSpPr txBox="1">
              <a:spLocks noChangeArrowheads="1"/>
            </p:cNvSpPr>
            <p:nvPr/>
          </p:nvSpPr>
          <p:spPr bwMode="auto">
            <a:xfrm>
              <a:off x="117" y="1480"/>
              <a:ext cx="63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</a:t>
              </a:r>
              <a:r>
                <a:rPr lang="en-US" sz="2400" b="1"/>
                <a:t>,</a:t>
              </a:r>
              <a:r>
                <a:rPr lang="ru-RU" sz="2400" b="1"/>
                <a:t> км</a:t>
              </a:r>
            </a:p>
          </p:txBody>
        </p:sp>
        <p:sp>
          <p:nvSpPr>
            <p:cNvPr id="63492" name="Text Box 4"/>
            <p:cNvSpPr txBox="1">
              <a:spLocks noChangeArrowheads="1"/>
            </p:cNvSpPr>
            <p:nvPr/>
          </p:nvSpPr>
          <p:spPr bwMode="auto">
            <a:xfrm>
              <a:off x="4298" y="3473"/>
              <a:ext cx="66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</a:t>
              </a:r>
              <a:r>
                <a:rPr lang="en-US" sz="2400" b="1"/>
                <a:t>,</a:t>
              </a:r>
              <a:r>
                <a:rPr lang="ru-RU" sz="2400" b="1"/>
                <a:t> мин</a:t>
              </a:r>
            </a:p>
          </p:txBody>
        </p:sp>
        <p:sp>
          <p:nvSpPr>
            <p:cNvPr id="41007" name="Freeform 85"/>
            <p:cNvSpPr>
              <a:spLocks/>
            </p:cNvSpPr>
            <p:nvPr/>
          </p:nvSpPr>
          <p:spPr bwMode="auto">
            <a:xfrm>
              <a:off x="158" y="2064"/>
              <a:ext cx="4174" cy="1729"/>
            </a:xfrm>
            <a:custGeom>
              <a:avLst/>
              <a:gdLst>
                <a:gd name="T0" fmla="*/ 0 w 4174"/>
                <a:gd name="T1" fmla="*/ 1729 h 1729"/>
                <a:gd name="T2" fmla="*/ 1738 w 4174"/>
                <a:gd name="T3" fmla="*/ 0 h 1729"/>
                <a:gd name="T4" fmla="*/ 2666 w 4174"/>
                <a:gd name="T5" fmla="*/ 0 h 1729"/>
                <a:gd name="T6" fmla="*/ 4174 w 4174"/>
                <a:gd name="T7" fmla="*/ 1729 h 17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74"/>
                <a:gd name="T13" fmla="*/ 0 h 1729"/>
                <a:gd name="T14" fmla="*/ 4174 w 4174"/>
                <a:gd name="T15" fmla="*/ 1729 h 17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74" h="1729">
                  <a:moveTo>
                    <a:pt x="0" y="1729"/>
                  </a:moveTo>
                  <a:lnTo>
                    <a:pt x="1738" y="0"/>
                  </a:lnTo>
                  <a:lnTo>
                    <a:pt x="2666" y="0"/>
                  </a:lnTo>
                  <a:lnTo>
                    <a:pt x="4174" y="1729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0964" name="Номер слайда 4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AA8350-37E9-424C-B685-0B9C6933F67A}" type="slidenum">
              <a:rPr lang="ru-RU" smtClean="0"/>
              <a:pPr/>
              <a:t>39</a:t>
            </a:fld>
            <a:endParaRPr lang="ru-RU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357188" y="260350"/>
            <a:ext cx="8607425" cy="15128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График какой из приведенных ниже функций</a:t>
            </a:r>
          </a:p>
          <a:p>
            <a:pPr algn="ctr"/>
            <a:r>
              <a:rPr lang="ru-RU" sz="2400"/>
              <a:t> изображен на рисунке? </a:t>
            </a:r>
          </a:p>
        </p:txBody>
      </p:sp>
      <p:sp>
        <p:nvSpPr>
          <p:cNvPr id="3584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270827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458152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3644900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544512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5724525" y="2636838"/>
          <a:ext cx="1876425" cy="660400"/>
        </p:xfrm>
        <a:graphic>
          <a:graphicData uri="http://schemas.openxmlformats.org/presentationml/2006/ole">
            <p:oleObj spid="_x0000_s2050" name="Формула" r:id="rId3" imgW="647700" imgH="228600" progId="Equation.3">
              <p:embed/>
            </p:oleObj>
          </a:graphicData>
        </a:graphic>
      </p:graphicFrame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5651500" y="4437063"/>
          <a:ext cx="1938338" cy="681037"/>
        </p:xfrm>
        <a:graphic>
          <a:graphicData uri="http://schemas.openxmlformats.org/presentationml/2006/ole">
            <p:oleObj spid="_x0000_s2051" name="Формула" r:id="rId4" imgW="647700" imgH="228600" progId="Equation.3">
              <p:embed/>
            </p:oleObj>
          </a:graphicData>
        </a:graphic>
      </p:graphicFrame>
      <p:graphicFrame>
        <p:nvGraphicFramePr>
          <p:cNvPr id="35852" name="Object 12"/>
          <p:cNvGraphicFramePr>
            <a:graphicFrameLocks noChangeAspect="1"/>
          </p:cNvGraphicFramePr>
          <p:nvPr/>
        </p:nvGraphicFramePr>
        <p:xfrm>
          <a:off x="5364163" y="3500438"/>
          <a:ext cx="2244725" cy="693737"/>
        </p:xfrm>
        <a:graphic>
          <a:graphicData uri="http://schemas.openxmlformats.org/presentationml/2006/ole">
            <p:oleObj spid="_x0000_s2052" name="Формула" r:id="rId5" imgW="736600" imgH="228600" progId="Equation.3">
              <p:embed/>
            </p:oleObj>
          </a:graphicData>
        </a:graphic>
      </p:graphicFrame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5435600" y="5373688"/>
          <a:ext cx="2198688" cy="679450"/>
        </p:xfrm>
        <a:graphic>
          <a:graphicData uri="http://schemas.openxmlformats.org/presentationml/2006/ole">
            <p:oleObj spid="_x0000_s2053" name="Формула" r:id="rId6" imgW="736600" imgH="228600" progId="Equation.3">
              <p:embed/>
            </p:oleObj>
          </a:graphicData>
        </a:graphic>
      </p:graphicFrame>
      <p:graphicFrame>
        <p:nvGraphicFramePr>
          <p:cNvPr id="2054" name="Object 14"/>
          <p:cNvGraphicFramePr>
            <a:graphicFrameLocks noChangeAspect="1"/>
          </p:cNvGraphicFramePr>
          <p:nvPr/>
        </p:nvGraphicFramePr>
        <p:xfrm>
          <a:off x="179388" y="1916113"/>
          <a:ext cx="3214687" cy="4746625"/>
        </p:xfrm>
        <a:graphic>
          <a:graphicData uri="http://schemas.openxmlformats.org/presentationml/2006/ole">
            <p:oleObj spid="_x0000_s2054" name="GraphC" r:id="rId7" imgW="3019425" imgH="4457700" progId="GraphCtrl.Document">
              <p:embed/>
            </p:oleObj>
          </a:graphicData>
        </a:graphic>
      </p:graphicFrame>
      <p:sp>
        <p:nvSpPr>
          <p:cNvPr id="13" name="AutoShape 52"/>
          <p:cNvSpPr>
            <a:spLocks noChangeArrowheads="1"/>
          </p:cNvSpPr>
          <p:nvPr/>
        </p:nvSpPr>
        <p:spPr bwMode="auto">
          <a:xfrm>
            <a:off x="3419475" y="3357563"/>
            <a:ext cx="1944688" cy="720725"/>
          </a:xfrm>
          <a:prstGeom prst="wedgeEllipseCallout">
            <a:avLst>
              <a:gd name="adj1" fmla="val 65130"/>
              <a:gd name="adj2" fmla="val 160278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2062" name="Номер слайда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19416-9C58-4A14-B642-354ABC2F6B7D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58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58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8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58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7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55"/>
          <p:cNvSpPr>
            <a:spLocks noChangeShapeType="1"/>
          </p:cNvSpPr>
          <p:nvPr/>
        </p:nvSpPr>
        <p:spPr bwMode="auto">
          <a:xfrm>
            <a:off x="539750" y="4206875"/>
            <a:ext cx="3082925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87" name="Line 56"/>
          <p:cNvSpPr>
            <a:spLocks noChangeShapeType="1"/>
          </p:cNvSpPr>
          <p:nvPr/>
        </p:nvSpPr>
        <p:spPr bwMode="auto">
          <a:xfrm>
            <a:off x="539750" y="1425575"/>
            <a:ext cx="0" cy="278130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88" name="Line 75"/>
          <p:cNvSpPr>
            <a:spLocks noChangeShapeType="1"/>
          </p:cNvSpPr>
          <p:nvPr/>
        </p:nvSpPr>
        <p:spPr bwMode="auto">
          <a:xfrm>
            <a:off x="539750" y="4208463"/>
            <a:ext cx="316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989" name="Line 76"/>
          <p:cNvSpPr>
            <a:spLocks noChangeShapeType="1"/>
          </p:cNvSpPr>
          <p:nvPr/>
        </p:nvSpPr>
        <p:spPr bwMode="auto">
          <a:xfrm flipV="1">
            <a:off x="539750" y="1341438"/>
            <a:ext cx="0" cy="2951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990" name="Text Box 102"/>
          <p:cNvSpPr txBox="1">
            <a:spLocks noChangeArrowheads="1"/>
          </p:cNvSpPr>
          <p:nvPr/>
        </p:nvSpPr>
        <p:spPr bwMode="auto">
          <a:xfrm>
            <a:off x="3492500" y="260350"/>
            <a:ext cx="557212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ru-RU" sz="2000" b="1"/>
              <a:t>На рисунке схематически изображены </a:t>
            </a:r>
          </a:p>
          <a:p>
            <a:pPr marL="342900" indent="-342900"/>
            <a:r>
              <a:rPr lang="ru-RU" sz="2000" b="1"/>
              <a:t>графики двух зависимостей:  </a:t>
            </a:r>
          </a:p>
          <a:p>
            <a:pPr marL="342900" indent="-342900"/>
            <a:endParaRPr lang="ru-RU" sz="2000" b="1"/>
          </a:p>
          <a:p>
            <a:pPr marL="342900" indent="-342900">
              <a:buFontTx/>
              <a:buAutoNum type="arabicParenR"/>
            </a:pPr>
            <a:r>
              <a:rPr lang="ru-RU" sz="2000" b="1"/>
              <a:t>зависимости одной стороны </a:t>
            </a:r>
          </a:p>
          <a:p>
            <a:pPr marL="342900" indent="-342900"/>
            <a:r>
              <a:rPr lang="ru-RU" sz="2000" b="1"/>
              <a:t>     прямоугольника от длины другой его</a:t>
            </a:r>
          </a:p>
          <a:p>
            <a:pPr marL="342900" indent="-342900"/>
            <a:r>
              <a:rPr lang="ru-RU" sz="2000" b="1"/>
              <a:t>     стороны при постоянной площади;</a:t>
            </a:r>
          </a:p>
          <a:p>
            <a:pPr marL="342900" indent="-342900"/>
            <a:endParaRPr lang="ru-RU" sz="2000" b="1"/>
          </a:p>
          <a:p>
            <a:pPr marL="342900" indent="-342900"/>
            <a:r>
              <a:rPr lang="ru-RU" sz="2000" b="1"/>
              <a:t>2) зависимости площади прямоугольника </a:t>
            </a:r>
          </a:p>
          <a:p>
            <a:pPr marL="342900" indent="-342900"/>
            <a:r>
              <a:rPr lang="ru-RU" sz="2000" b="1"/>
              <a:t>    от длины одной из его сторон при </a:t>
            </a:r>
          </a:p>
          <a:p>
            <a:pPr marL="342900" indent="-342900"/>
            <a:r>
              <a:rPr lang="ru-RU" sz="2000" b="1"/>
              <a:t>    постоянной длине другой.</a:t>
            </a:r>
          </a:p>
          <a:p>
            <a:pPr marL="342900" indent="-342900"/>
            <a:endParaRPr lang="ru-RU" sz="2000" b="1"/>
          </a:p>
          <a:p>
            <a:pPr marL="342900" indent="-342900"/>
            <a:r>
              <a:rPr lang="ru-RU" sz="2000" b="1"/>
              <a:t>            Какой из графиков является </a:t>
            </a:r>
          </a:p>
          <a:p>
            <a:pPr marL="342900" indent="-342900"/>
            <a:r>
              <a:rPr lang="ru-RU" sz="2000" b="1"/>
              <a:t>            графиком первой зависимости?</a:t>
            </a:r>
          </a:p>
        </p:txBody>
      </p:sp>
      <p:sp>
        <p:nvSpPr>
          <p:cNvPr id="41991" name="Line 156"/>
          <p:cNvSpPr>
            <a:spLocks noChangeShapeType="1"/>
          </p:cNvSpPr>
          <p:nvPr/>
        </p:nvSpPr>
        <p:spPr bwMode="auto">
          <a:xfrm flipV="1">
            <a:off x="539750" y="1341438"/>
            <a:ext cx="1511300" cy="28797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2" name="Freeform 157"/>
          <p:cNvSpPr>
            <a:spLocks/>
          </p:cNvSpPr>
          <p:nvPr/>
        </p:nvSpPr>
        <p:spPr bwMode="auto">
          <a:xfrm>
            <a:off x="684213" y="1412875"/>
            <a:ext cx="2879725" cy="2736850"/>
          </a:xfrm>
          <a:custGeom>
            <a:avLst/>
            <a:gdLst>
              <a:gd name="T0" fmla="*/ 0 w 1814"/>
              <a:gd name="T1" fmla="*/ 0 h 1724"/>
              <a:gd name="T2" fmla="*/ 2147483647 w 1814"/>
              <a:gd name="T3" fmla="*/ 2147483647 h 1724"/>
              <a:gd name="T4" fmla="*/ 2147483647 w 1814"/>
              <a:gd name="T5" fmla="*/ 2147483647 h 1724"/>
              <a:gd name="T6" fmla="*/ 2147483647 w 1814"/>
              <a:gd name="T7" fmla="*/ 2147483647 h 1724"/>
              <a:gd name="T8" fmla="*/ 2147483647 w 1814"/>
              <a:gd name="T9" fmla="*/ 2147483647 h 1724"/>
              <a:gd name="T10" fmla="*/ 2147483647 w 1814"/>
              <a:gd name="T11" fmla="*/ 2147483647 h 17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14"/>
              <a:gd name="T19" fmla="*/ 0 h 1724"/>
              <a:gd name="T20" fmla="*/ 1814 w 1814"/>
              <a:gd name="T21" fmla="*/ 1724 h 17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14" h="1724">
                <a:moveTo>
                  <a:pt x="0" y="0"/>
                </a:moveTo>
                <a:cubicBezTo>
                  <a:pt x="41" y="321"/>
                  <a:pt x="83" y="643"/>
                  <a:pt x="136" y="862"/>
                </a:cubicBezTo>
                <a:cubicBezTo>
                  <a:pt x="189" y="1081"/>
                  <a:pt x="234" y="1202"/>
                  <a:pt x="317" y="1315"/>
                </a:cubicBezTo>
                <a:cubicBezTo>
                  <a:pt x="400" y="1428"/>
                  <a:pt x="484" y="1482"/>
                  <a:pt x="635" y="1542"/>
                </a:cubicBezTo>
                <a:cubicBezTo>
                  <a:pt x="786" y="1602"/>
                  <a:pt x="1028" y="1648"/>
                  <a:pt x="1224" y="1678"/>
                </a:cubicBezTo>
                <a:cubicBezTo>
                  <a:pt x="1420" y="1708"/>
                  <a:pt x="1617" y="1716"/>
                  <a:pt x="1814" y="1724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3" name="Text Box 158"/>
          <p:cNvSpPr txBox="1">
            <a:spLocks noChangeArrowheads="1"/>
          </p:cNvSpPr>
          <p:nvPr/>
        </p:nvSpPr>
        <p:spPr bwMode="auto">
          <a:xfrm>
            <a:off x="3059113" y="3573463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41994" name="Text Box 159"/>
          <p:cNvSpPr txBox="1">
            <a:spLocks noChangeArrowheads="1"/>
          </p:cNvSpPr>
          <p:nvPr/>
        </p:nvSpPr>
        <p:spPr bwMode="auto">
          <a:xfrm>
            <a:off x="1835150" y="1484313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41995" name="Text Box 160"/>
          <p:cNvSpPr txBox="1">
            <a:spLocks noChangeArrowheads="1"/>
          </p:cNvSpPr>
          <p:nvPr/>
        </p:nvSpPr>
        <p:spPr bwMode="auto">
          <a:xfrm>
            <a:off x="3635375" y="41497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х</a:t>
            </a:r>
          </a:p>
        </p:txBody>
      </p:sp>
      <p:sp>
        <p:nvSpPr>
          <p:cNvPr id="41996" name="Text Box 161"/>
          <p:cNvSpPr txBox="1">
            <a:spLocks noChangeArrowheads="1"/>
          </p:cNvSpPr>
          <p:nvPr/>
        </p:nvSpPr>
        <p:spPr bwMode="auto">
          <a:xfrm>
            <a:off x="179388" y="105251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у</a:t>
            </a:r>
          </a:p>
        </p:txBody>
      </p:sp>
      <p:sp>
        <p:nvSpPr>
          <p:cNvPr id="41997" name="Text Box 162"/>
          <p:cNvSpPr txBox="1">
            <a:spLocks noChangeArrowheads="1"/>
          </p:cNvSpPr>
          <p:nvPr/>
        </p:nvSpPr>
        <p:spPr bwMode="auto">
          <a:xfrm>
            <a:off x="179388" y="40767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0</a:t>
            </a:r>
          </a:p>
        </p:txBody>
      </p:sp>
      <p:sp>
        <p:nvSpPr>
          <p:cNvPr id="41998" name="Text Box 163"/>
          <p:cNvSpPr txBox="1">
            <a:spLocks noChangeArrowheads="1"/>
          </p:cNvSpPr>
          <p:nvPr/>
        </p:nvSpPr>
        <p:spPr bwMode="auto">
          <a:xfrm>
            <a:off x="971550" y="41497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1</a:t>
            </a:r>
          </a:p>
        </p:txBody>
      </p:sp>
      <p:sp>
        <p:nvSpPr>
          <p:cNvPr id="41999" name="Text Box 164"/>
          <p:cNvSpPr txBox="1">
            <a:spLocks noChangeArrowheads="1"/>
          </p:cNvSpPr>
          <p:nvPr/>
        </p:nvSpPr>
        <p:spPr bwMode="auto">
          <a:xfrm>
            <a:off x="107950" y="32845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1</a:t>
            </a:r>
          </a:p>
        </p:txBody>
      </p:sp>
      <p:sp>
        <p:nvSpPr>
          <p:cNvPr id="18" name="AutoShape 50"/>
          <p:cNvSpPr>
            <a:spLocks noChangeArrowheads="1"/>
          </p:cNvSpPr>
          <p:nvPr/>
        </p:nvSpPr>
        <p:spPr bwMode="auto">
          <a:xfrm>
            <a:off x="6011863" y="5229225"/>
            <a:ext cx="1944687" cy="720725"/>
          </a:xfrm>
          <a:prstGeom prst="wedgeEllipseCallout">
            <a:avLst>
              <a:gd name="adj1" fmla="val -242519"/>
              <a:gd name="adj2" fmla="val -231940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42001" name="Номер слайда 1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39A8BC-7A69-4F86-998A-9FF4533B3E36}" type="slidenum">
              <a:rPr lang="ru-RU" smtClean="0"/>
              <a:pPr/>
              <a:t>40</a:t>
            </a:fld>
            <a:endParaRPr lang="ru-RU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57188" y="260350"/>
            <a:ext cx="8607425" cy="15128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График какой из приведенных ниже функций</a:t>
            </a:r>
          </a:p>
          <a:p>
            <a:pPr algn="ctr"/>
            <a:r>
              <a:rPr lang="ru-RU" sz="2400"/>
              <a:t> изображен на рисунке? </a:t>
            </a:r>
          </a:p>
        </p:txBody>
      </p:sp>
      <p:sp>
        <p:nvSpPr>
          <p:cNvPr id="3081" name="Rectangle 4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6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4724400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270827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3716338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566102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6659563" y="4365625"/>
          <a:ext cx="1139825" cy="1136650"/>
        </p:xfrm>
        <a:graphic>
          <a:graphicData uri="http://schemas.openxmlformats.org/presentationml/2006/ole">
            <p:oleObj spid="_x0000_s3074" name="Формула" r:id="rId3" imgW="393529" imgH="393529" progId="Equation.3">
              <p:embed/>
            </p:oleObj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6300788" y="2349500"/>
          <a:ext cx="1482725" cy="1173163"/>
        </p:xfrm>
        <a:graphic>
          <a:graphicData uri="http://schemas.openxmlformats.org/presentationml/2006/ole">
            <p:oleObj spid="_x0000_s3075" name="Формула" r:id="rId4" imgW="495085" imgH="393529" progId="Equation.3">
              <p:embed/>
            </p:oleObj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6227763" y="3357563"/>
          <a:ext cx="1509712" cy="1193800"/>
        </p:xfrm>
        <a:graphic>
          <a:graphicData uri="http://schemas.openxmlformats.org/presentationml/2006/ole">
            <p:oleObj spid="_x0000_s3076" name="Формула" r:id="rId5" imgW="495085" imgH="393529" progId="Equation.3">
              <p:embed/>
            </p:oleObj>
          </a:graphicData>
        </a:graphic>
      </p:graphicFrame>
      <p:graphicFrame>
        <p:nvGraphicFramePr>
          <p:cNvPr id="36876" name="Object 12"/>
          <p:cNvGraphicFramePr>
            <a:graphicFrameLocks noChangeAspect="1"/>
          </p:cNvGraphicFramePr>
          <p:nvPr/>
        </p:nvGraphicFramePr>
        <p:xfrm>
          <a:off x="6084888" y="5300663"/>
          <a:ext cx="1704975" cy="1169987"/>
        </p:xfrm>
        <a:graphic>
          <a:graphicData uri="http://schemas.openxmlformats.org/presentationml/2006/ole">
            <p:oleObj spid="_x0000_s3077" name="Формула" r:id="rId6" imgW="571252" imgH="393529" progId="Equation.3">
              <p:embed/>
            </p:oleObj>
          </a:graphicData>
        </a:graphic>
      </p:graphicFrame>
      <p:sp>
        <p:nvSpPr>
          <p:cNvPr id="3086" name="Rectangle 1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8" name="Object 15"/>
          <p:cNvGraphicFramePr>
            <a:graphicFrameLocks noChangeAspect="1"/>
          </p:cNvGraphicFramePr>
          <p:nvPr/>
        </p:nvGraphicFramePr>
        <p:xfrm>
          <a:off x="179388" y="1844675"/>
          <a:ext cx="3952875" cy="4818063"/>
        </p:xfrm>
        <a:graphic>
          <a:graphicData uri="http://schemas.openxmlformats.org/presentationml/2006/ole">
            <p:oleObj spid="_x0000_s3078" name="GraphC" r:id="rId7" imgW="3657600" imgH="4457700" progId="GraphCtrl.Document">
              <p:embed/>
            </p:oleObj>
          </a:graphicData>
        </a:graphic>
      </p:graphicFrame>
      <p:sp>
        <p:nvSpPr>
          <p:cNvPr id="15" name="AutoShape 52"/>
          <p:cNvSpPr>
            <a:spLocks noChangeArrowheads="1"/>
          </p:cNvSpPr>
          <p:nvPr/>
        </p:nvSpPr>
        <p:spPr bwMode="auto">
          <a:xfrm>
            <a:off x="4284663" y="4292600"/>
            <a:ext cx="1944687" cy="720725"/>
          </a:xfrm>
          <a:prstGeom prst="wedgeEllipseCallout">
            <a:avLst>
              <a:gd name="adj1" fmla="val 52940"/>
              <a:gd name="adj2" fmla="val -203889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3088" name="Номер слайда 1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10DC92-5AB3-41A3-B32A-D2BACDD1A0A2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6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68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68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68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ChangeArrowheads="1"/>
          </p:cNvSpPr>
          <p:nvPr/>
        </p:nvSpPr>
        <p:spPr bwMode="auto">
          <a:xfrm>
            <a:off x="357188" y="260350"/>
            <a:ext cx="8607425" cy="15128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Найдите значение </a:t>
            </a:r>
            <a:r>
              <a:rPr lang="ru-RU" sz="2400" b="1" i="1">
                <a:latin typeface="Times New Roman" pitchFamily="18" charset="0"/>
              </a:rPr>
              <a:t>а</a:t>
            </a:r>
            <a:r>
              <a:rPr lang="ru-RU" sz="2400"/>
              <a:t> по графику </a:t>
            </a:r>
          </a:p>
          <a:p>
            <a:pPr algn="ctr"/>
            <a:r>
              <a:rPr lang="ru-RU" sz="2400"/>
              <a:t>функции  </a:t>
            </a:r>
            <a:r>
              <a:rPr lang="ru-RU" sz="2400" b="1" i="1">
                <a:latin typeface="Times New Roman" pitchFamily="18" charset="0"/>
              </a:rPr>
              <a:t>у = </a:t>
            </a:r>
            <a:r>
              <a:rPr lang="en-US" sz="2400" b="1" i="1">
                <a:latin typeface="Times New Roman" pitchFamily="18" charset="0"/>
              </a:rPr>
              <a:t>a</a:t>
            </a:r>
            <a:r>
              <a:rPr lang="ru-RU" sz="2400" b="1" i="1">
                <a:latin typeface="Times New Roman" pitchFamily="18" charset="0"/>
              </a:rPr>
              <a:t>х</a:t>
            </a:r>
            <a:r>
              <a:rPr lang="ru-RU" sz="2400" b="1" i="1" baseline="30000">
                <a:latin typeface="Times New Roman" pitchFamily="18" charset="0"/>
              </a:rPr>
              <a:t>2</a:t>
            </a:r>
            <a:r>
              <a:rPr lang="ru-RU" sz="2400" b="1" i="1">
                <a:latin typeface="Times New Roman" pitchFamily="18" charset="0"/>
              </a:rPr>
              <a:t> + </a:t>
            </a:r>
            <a:r>
              <a:rPr lang="en-US" sz="2400" b="1" i="1">
                <a:latin typeface="Times New Roman" pitchFamily="18" charset="0"/>
              </a:rPr>
              <a:t>bx + c</a:t>
            </a:r>
            <a:r>
              <a:rPr lang="ru-RU" sz="2400"/>
              <a:t>, </a:t>
            </a:r>
          </a:p>
          <a:p>
            <a:pPr algn="ctr"/>
            <a:r>
              <a:rPr lang="ru-RU" sz="2400"/>
              <a:t>изображенному на рисунке.</a:t>
            </a:r>
            <a:r>
              <a:rPr lang="ru-RU"/>
              <a:t> </a:t>
            </a:r>
          </a:p>
        </p:txBody>
      </p:sp>
      <p:sp>
        <p:nvSpPr>
          <p:cNvPr id="3789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270827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3644900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458152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544512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6732588" y="2708275"/>
          <a:ext cx="588962" cy="476250"/>
        </p:xfrm>
        <a:graphic>
          <a:graphicData uri="http://schemas.openxmlformats.org/presentationml/2006/ole">
            <p:oleObj spid="_x0000_s4098" name="Формула" r:id="rId4" imgW="203024" imgH="164957" progId="Equation.3">
              <p:embed/>
            </p:oleObj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7019925" y="3644900"/>
          <a:ext cx="265113" cy="492125"/>
        </p:xfrm>
        <a:graphic>
          <a:graphicData uri="http://schemas.openxmlformats.org/presentationml/2006/ole">
            <p:oleObj spid="_x0000_s4099" name="Формула" r:id="rId5" imgW="88707" imgH="164742" progId="Equation.3">
              <p:embed/>
            </p:oleObj>
          </a:graphicData>
        </a:graphic>
      </p:graphicFrame>
      <p:graphicFrame>
        <p:nvGraphicFramePr>
          <p:cNvPr id="37900" name="Object 12"/>
          <p:cNvGraphicFramePr>
            <a:graphicFrameLocks noChangeAspect="1"/>
          </p:cNvGraphicFramePr>
          <p:nvPr/>
        </p:nvGraphicFramePr>
        <p:xfrm>
          <a:off x="7019925" y="4508500"/>
          <a:ext cx="387350" cy="500063"/>
        </p:xfrm>
        <a:graphic>
          <a:graphicData uri="http://schemas.openxmlformats.org/presentationml/2006/ole">
            <p:oleObj spid="_x0000_s4100" name="Формула" r:id="rId6" imgW="126780" imgH="164814" progId="Equation.3">
              <p:embed/>
            </p:oleObj>
          </a:graphicData>
        </a:graphic>
      </p:graphicFrame>
      <p:graphicFrame>
        <p:nvGraphicFramePr>
          <p:cNvPr id="37901" name="Object 13"/>
          <p:cNvGraphicFramePr>
            <a:graphicFrameLocks noChangeAspect="1"/>
          </p:cNvGraphicFramePr>
          <p:nvPr/>
        </p:nvGraphicFramePr>
        <p:xfrm>
          <a:off x="7019925" y="5445125"/>
          <a:ext cx="341313" cy="528638"/>
        </p:xfrm>
        <a:graphic>
          <a:graphicData uri="http://schemas.openxmlformats.org/presentationml/2006/ole">
            <p:oleObj spid="_x0000_s4101" name="Формула" r:id="rId7" imgW="114102" imgH="177492" progId="Equation.3">
              <p:embed/>
            </p:oleObj>
          </a:graphicData>
        </a:graphic>
      </p:graphicFrame>
      <p:graphicFrame>
        <p:nvGraphicFramePr>
          <p:cNvPr id="4102" name="Object 14"/>
          <p:cNvGraphicFramePr>
            <a:graphicFrameLocks noChangeAspect="1"/>
          </p:cNvGraphicFramePr>
          <p:nvPr/>
        </p:nvGraphicFramePr>
        <p:xfrm>
          <a:off x="179388" y="1989138"/>
          <a:ext cx="3568700" cy="4745037"/>
        </p:xfrm>
        <a:graphic>
          <a:graphicData uri="http://schemas.openxmlformats.org/presentationml/2006/ole">
            <p:oleObj spid="_x0000_s4102" name="GraphC" r:id="rId8" imgW="3352800" imgH="4457700" progId="GraphCtrl.Document">
              <p:embed/>
            </p:oleObj>
          </a:graphicData>
        </a:graphic>
      </p:graphicFrame>
      <p:sp>
        <p:nvSpPr>
          <p:cNvPr id="4109" name="Rectangle 1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588125" y="1916113"/>
            <a:ext cx="2376488" cy="43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Подсказка</a:t>
            </a:r>
          </a:p>
        </p:txBody>
      </p:sp>
      <p:sp>
        <p:nvSpPr>
          <p:cNvPr id="37906" name="AutoShape 1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8569325" y="6424613"/>
            <a:ext cx="574675" cy="433387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98000"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15" name="AutoShape 52"/>
          <p:cNvSpPr>
            <a:spLocks noChangeArrowheads="1"/>
          </p:cNvSpPr>
          <p:nvPr/>
        </p:nvSpPr>
        <p:spPr bwMode="auto">
          <a:xfrm>
            <a:off x="4140200" y="3213100"/>
            <a:ext cx="1944688" cy="720725"/>
          </a:xfrm>
          <a:prstGeom prst="wedgeEllipseCallout">
            <a:avLst>
              <a:gd name="adj1" fmla="val 86898"/>
              <a:gd name="adj2" fmla="val 38106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4112" name="Номер слайда 1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2C547D-46C8-4C7E-8F35-9646E8A96F6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8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78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78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8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78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5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0" y="1916113"/>
          <a:ext cx="3716338" cy="4941887"/>
        </p:xfrm>
        <a:graphic>
          <a:graphicData uri="http://schemas.openxmlformats.org/presentationml/2006/ole">
            <p:oleObj spid="_x0000_s5122" name="GraphC" r:id="rId3" imgW="3352800" imgH="4457700" progId="GraphCtrl.Document">
              <p:embed/>
            </p:oleObj>
          </a:graphicData>
        </a:graphic>
      </p:graphicFrame>
      <p:graphicFrame>
        <p:nvGraphicFramePr>
          <p:cNvPr id="64523" name="Object 11"/>
          <p:cNvGraphicFramePr>
            <a:graphicFrameLocks noChangeAspect="1"/>
          </p:cNvGraphicFramePr>
          <p:nvPr>
            <p:ph sz="quarter" idx="2"/>
          </p:nvPr>
        </p:nvGraphicFramePr>
        <p:xfrm>
          <a:off x="395288" y="212725"/>
          <a:ext cx="1584325" cy="749300"/>
        </p:xfrm>
        <a:graphic>
          <a:graphicData uri="http://schemas.openxmlformats.org/presentationml/2006/ole">
            <p:oleObj spid="_x0000_s5123" name="Формула" r:id="rId4" imgW="482391" imgH="228501" progId="Equation.3">
              <p:embed/>
            </p:oleObj>
          </a:graphicData>
        </a:graphic>
      </p:graphicFrame>
      <p:sp>
        <p:nvSpPr>
          <p:cNvPr id="64518" name="Freeform 6"/>
          <p:cNvSpPr>
            <a:spLocks/>
          </p:cNvSpPr>
          <p:nvPr/>
        </p:nvSpPr>
        <p:spPr bwMode="auto">
          <a:xfrm>
            <a:off x="1943100" y="5473700"/>
            <a:ext cx="1588" cy="762000"/>
          </a:xfrm>
          <a:custGeom>
            <a:avLst/>
            <a:gdLst>
              <a:gd name="T0" fmla="*/ 0 w 1"/>
              <a:gd name="T1" fmla="*/ 0 h 480"/>
              <a:gd name="T2" fmla="*/ 0 w 1"/>
              <a:gd name="T3" fmla="*/ 2147483647 h 480"/>
              <a:gd name="T4" fmla="*/ 0 60000 65536"/>
              <a:gd name="T5" fmla="*/ 0 60000 65536"/>
              <a:gd name="T6" fmla="*/ 0 w 1"/>
              <a:gd name="T7" fmla="*/ 0 h 480"/>
              <a:gd name="T8" fmla="*/ 1 w 1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80">
                <a:moveTo>
                  <a:pt x="0" y="0"/>
                </a:moveTo>
                <a:lnTo>
                  <a:pt x="0" y="480"/>
                </a:lnTo>
              </a:path>
            </a:pathLst>
          </a:cu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519" name="Oval 7"/>
          <p:cNvSpPr>
            <a:spLocks noChangeArrowheads="1"/>
          </p:cNvSpPr>
          <p:nvPr/>
        </p:nvSpPr>
        <p:spPr bwMode="auto">
          <a:xfrm>
            <a:off x="1692275" y="6237288"/>
            <a:ext cx="503238" cy="4826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Times New Roman" pitchFamily="18" charset="0"/>
              </a:rPr>
              <a:t>х</a:t>
            </a:r>
            <a:r>
              <a:rPr lang="ru-RU" sz="2400" b="1" i="1" baseline="-25000">
                <a:latin typeface="Times New Roman" pitchFamily="18" charset="0"/>
              </a:rPr>
              <a:t>0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64520" name="Oval 8"/>
          <p:cNvSpPr>
            <a:spLocks noChangeArrowheads="1"/>
          </p:cNvSpPr>
          <p:nvPr/>
        </p:nvSpPr>
        <p:spPr bwMode="auto">
          <a:xfrm>
            <a:off x="2339975" y="5229225"/>
            <a:ext cx="503238" cy="4826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Times New Roman" pitchFamily="18" charset="0"/>
              </a:rPr>
              <a:t>у</a:t>
            </a:r>
            <a:r>
              <a:rPr lang="ru-RU" sz="2400" b="1" i="1" baseline="-25000">
                <a:latin typeface="Times New Roman" pitchFamily="18" charset="0"/>
              </a:rPr>
              <a:t>0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64521" name="Freeform 9"/>
          <p:cNvSpPr>
            <a:spLocks/>
          </p:cNvSpPr>
          <p:nvPr/>
        </p:nvSpPr>
        <p:spPr bwMode="auto">
          <a:xfrm>
            <a:off x="1955800" y="5461000"/>
            <a:ext cx="368300" cy="1588"/>
          </a:xfrm>
          <a:custGeom>
            <a:avLst/>
            <a:gdLst>
              <a:gd name="T0" fmla="*/ 0 w 232"/>
              <a:gd name="T1" fmla="*/ 0 h 1"/>
              <a:gd name="T2" fmla="*/ 2147483647 w 232"/>
              <a:gd name="T3" fmla="*/ 0 h 1"/>
              <a:gd name="T4" fmla="*/ 0 60000 65536"/>
              <a:gd name="T5" fmla="*/ 0 60000 65536"/>
              <a:gd name="T6" fmla="*/ 0 w 232"/>
              <a:gd name="T7" fmla="*/ 0 h 1"/>
              <a:gd name="T8" fmla="*/ 232 w 23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2" h="1">
                <a:moveTo>
                  <a:pt x="0" y="0"/>
                </a:moveTo>
                <a:lnTo>
                  <a:pt x="232" y="0"/>
                </a:lnTo>
              </a:path>
            </a:pathLst>
          </a:cu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4526" name="Object 14"/>
          <p:cNvGraphicFramePr>
            <a:graphicFrameLocks noChangeAspect="1"/>
          </p:cNvGraphicFramePr>
          <p:nvPr>
            <p:ph sz="quarter" idx="3"/>
          </p:nvPr>
        </p:nvGraphicFramePr>
        <p:xfrm>
          <a:off x="395288" y="908050"/>
          <a:ext cx="1296987" cy="708025"/>
        </p:xfrm>
        <a:graphic>
          <a:graphicData uri="http://schemas.openxmlformats.org/presentationml/2006/ole">
            <p:oleObj spid="_x0000_s5124" name="Формула" r:id="rId5" imgW="419100" imgH="228600" progId="Equation.3">
              <p:embed/>
            </p:oleObj>
          </a:graphicData>
        </a:graphic>
      </p:graphicFrame>
      <p:graphicFrame>
        <p:nvGraphicFramePr>
          <p:cNvPr id="64533" name="Object 21"/>
          <p:cNvGraphicFramePr>
            <a:graphicFrameLocks noChangeAspect="1"/>
          </p:cNvGraphicFramePr>
          <p:nvPr>
            <p:ph/>
          </p:nvPr>
        </p:nvGraphicFramePr>
        <p:xfrm>
          <a:off x="4859338" y="2060575"/>
          <a:ext cx="3600450" cy="4941888"/>
        </p:xfrm>
        <a:graphic>
          <a:graphicData uri="http://schemas.openxmlformats.org/presentationml/2006/ole">
            <p:oleObj spid="_x0000_s5125" name="GraphC" r:id="rId6" imgW="3019425" imgH="4457700" progId="GraphCtrl.Document">
              <p:embed/>
            </p:oleObj>
          </a:graphicData>
        </a:graphic>
      </p:graphicFrame>
      <p:sp>
        <p:nvSpPr>
          <p:cNvPr id="64534" name="Freeform 22"/>
          <p:cNvSpPr>
            <a:spLocks/>
          </p:cNvSpPr>
          <p:nvPr/>
        </p:nvSpPr>
        <p:spPr bwMode="auto">
          <a:xfrm>
            <a:off x="5610225" y="2074863"/>
            <a:ext cx="2630488" cy="4144962"/>
          </a:xfrm>
          <a:custGeom>
            <a:avLst/>
            <a:gdLst>
              <a:gd name="T0" fmla="*/ 0 w 3570"/>
              <a:gd name="T1" fmla="*/ 0 h 5880"/>
              <a:gd name="T2" fmla="*/ 2147483647 w 3570"/>
              <a:gd name="T3" fmla="*/ 2147483647 h 5880"/>
              <a:gd name="T4" fmla="*/ 2147483647 w 3570"/>
              <a:gd name="T5" fmla="*/ 2147483647 h 5880"/>
              <a:gd name="T6" fmla="*/ 2147483647 w 3570"/>
              <a:gd name="T7" fmla="*/ 2147483647 h 5880"/>
              <a:gd name="T8" fmla="*/ 2147483647 w 3570"/>
              <a:gd name="T9" fmla="*/ 2147483647 h 5880"/>
              <a:gd name="T10" fmla="*/ 2147483647 w 3570"/>
              <a:gd name="T11" fmla="*/ 2147483647 h 5880"/>
              <a:gd name="T12" fmla="*/ 2147483647 w 3570"/>
              <a:gd name="T13" fmla="*/ 2147483647 h 5880"/>
              <a:gd name="T14" fmla="*/ 2147483647 w 3570"/>
              <a:gd name="T15" fmla="*/ 2147483647 h 5880"/>
              <a:gd name="T16" fmla="*/ 2147483647 w 3570"/>
              <a:gd name="T17" fmla="*/ 2147483647 h 5880"/>
              <a:gd name="T18" fmla="*/ 2147483647 w 3570"/>
              <a:gd name="T19" fmla="*/ 2147483647 h 5880"/>
              <a:gd name="T20" fmla="*/ 2147483647 w 3570"/>
              <a:gd name="T21" fmla="*/ 2147483647 h 5880"/>
              <a:gd name="T22" fmla="*/ 2147483647 w 3570"/>
              <a:gd name="T23" fmla="*/ 2147483647 h 5880"/>
              <a:gd name="T24" fmla="*/ 2147483647 w 3570"/>
              <a:gd name="T25" fmla="*/ 2147483647 h 5880"/>
              <a:gd name="T26" fmla="*/ 2147483647 w 3570"/>
              <a:gd name="T27" fmla="*/ 2147483647 h 5880"/>
              <a:gd name="T28" fmla="*/ 2147483647 w 3570"/>
              <a:gd name="T29" fmla="*/ 2147483647 h 5880"/>
              <a:gd name="T30" fmla="*/ 2147483647 w 3570"/>
              <a:gd name="T31" fmla="*/ 2147483647 h 5880"/>
              <a:gd name="T32" fmla="*/ 2147483647 w 3570"/>
              <a:gd name="T33" fmla="*/ 2147483647 h 5880"/>
              <a:gd name="T34" fmla="*/ 2147483647 w 3570"/>
              <a:gd name="T35" fmla="*/ 2147483647 h 5880"/>
              <a:gd name="T36" fmla="*/ 2147483647 w 3570"/>
              <a:gd name="T37" fmla="*/ 2147483647 h 5880"/>
              <a:gd name="T38" fmla="*/ 2147483647 w 3570"/>
              <a:gd name="T39" fmla="*/ 2147483647 h 5880"/>
              <a:gd name="T40" fmla="*/ 2147483647 w 3570"/>
              <a:gd name="T41" fmla="*/ 2147483647 h 5880"/>
              <a:gd name="T42" fmla="*/ 2147483647 w 3570"/>
              <a:gd name="T43" fmla="*/ 2147483647 h 5880"/>
              <a:gd name="T44" fmla="*/ 2147483647 w 3570"/>
              <a:gd name="T45" fmla="*/ 0 h 588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0"/>
              <a:gd name="T70" fmla="*/ 0 h 5880"/>
              <a:gd name="T71" fmla="*/ 3570 w 3570"/>
              <a:gd name="T72" fmla="*/ 5880 h 588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0" h="5880">
                <a:moveTo>
                  <a:pt x="0" y="0"/>
                </a:moveTo>
                <a:lnTo>
                  <a:pt x="240" y="1440"/>
                </a:lnTo>
                <a:lnTo>
                  <a:pt x="390" y="2250"/>
                </a:lnTo>
                <a:lnTo>
                  <a:pt x="570" y="3090"/>
                </a:lnTo>
                <a:lnTo>
                  <a:pt x="720" y="3750"/>
                </a:lnTo>
                <a:lnTo>
                  <a:pt x="870" y="4305"/>
                </a:lnTo>
                <a:lnTo>
                  <a:pt x="1020" y="4785"/>
                </a:lnTo>
                <a:lnTo>
                  <a:pt x="1155" y="5130"/>
                </a:lnTo>
                <a:lnTo>
                  <a:pt x="1320" y="5460"/>
                </a:lnTo>
                <a:lnTo>
                  <a:pt x="1455" y="5670"/>
                </a:lnTo>
                <a:lnTo>
                  <a:pt x="1590" y="5805"/>
                </a:lnTo>
                <a:lnTo>
                  <a:pt x="1785" y="5880"/>
                </a:lnTo>
                <a:lnTo>
                  <a:pt x="1965" y="5820"/>
                </a:lnTo>
                <a:lnTo>
                  <a:pt x="2115" y="5670"/>
                </a:lnTo>
                <a:lnTo>
                  <a:pt x="2235" y="5490"/>
                </a:lnTo>
                <a:lnTo>
                  <a:pt x="2385" y="5235"/>
                </a:lnTo>
                <a:lnTo>
                  <a:pt x="2490" y="4965"/>
                </a:lnTo>
                <a:lnTo>
                  <a:pt x="2625" y="4590"/>
                </a:lnTo>
                <a:lnTo>
                  <a:pt x="2760" y="4125"/>
                </a:lnTo>
                <a:lnTo>
                  <a:pt x="2940" y="3405"/>
                </a:lnTo>
                <a:lnTo>
                  <a:pt x="3165" y="2385"/>
                </a:lnTo>
                <a:lnTo>
                  <a:pt x="3330" y="1485"/>
                </a:lnTo>
                <a:lnTo>
                  <a:pt x="3570" y="0"/>
                </a:lnTo>
              </a:path>
            </a:pathLst>
          </a:cu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4614863" y="404813"/>
            <a:ext cx="4017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2400" b="1">
                <a:latin typeface="Times New Roman" pitchFamily="18" charset="0"/>
              </a:rPr>
              <a:t>Рассмотрим, как можно</a:t>
            </a:r>
          </a:p>
          <a:p>
            <a:pPr algn="r"/>
            <a:r>
              <a:rPr lang="ru-RU" sz="2400" b="1">
                <a:latin typeface="Times New Roman" pitchFamily="18" charset="0"/>
              </a:rPr>
              <a:t>получить график функции:</a:t>
            </a:r>
          </a:p>
        </p:txBody>
      </p:sp>
      <p:sp>
        <p:nvSpPr>
          <p:cNvPr id="64537" name="Rectangle 25"/>
          <p:cNvSpPr>
            <a:spLocks noChangeArrowheads="1"/>
          </p:cNvSpPr>
          <p:nvPr/>
        </p:nvSpPr>
        <p:spPr bwMode="auto">
          <a:xfrm>
            <a:off x="8135938" y="3141663"/>
            <a:ext cx="1008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FF0000"/>
                </a:solidFill>
                <a:latin typeface="Times New Roman" pitchFamily="18" charset="0"/>
              </a:rPr>
              <a:t>у = х</a:t>
            </a:r>
            <a:r>
              <a:rPr lang="ru-RU" sz="2400" b="1" i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ru-RU" sz="24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4538" name="Freeform 26"/>
          <p:cNvSpPr>
            <a:spLocks/>
          </p:cNvSpPr>
          <p:nvPr/>
        </p:nvSpPr>
        <p:spPr bwMode="auto">
          <a:xfrm>
            <a:off x="6527800" y="5422900"/>
            <a:ext cx="406400" cy="774700"/>
          </a:xfrm>
          <a:custGeom>
            <a:avLst/>
            <a:gdLst>
              <a:gd name="T0" fmla="*/ 2147483647 w 256"/>
              <a:gd name="T1" fmla="*/ 2147483647 h 488"/>
              <a:gd name="T2" fmla="*/ 2147483647 w 256"/>
              <a:gd name="T3" fmla="*/ 2147483647 h 488"/>
              <a:gd name="T4" fmla="*/ 0 w 256"/>
              <a:gd name="T5" fmla="*/ 0 h 488"/>
              <a:gd name="T6" fmla="*/ 0 60000 65536"/>
              <a:gd name="T7" fmla="*/ 0 60000 65536"/>
              <a:gd name="T8" fmla="*/ 0 60000 65536"/>
              <a:gd name="T9" fmla="*/ 0 w 256"/>
              <a:gd name="T10" fmla="*/ 0 h 488"/>
              <a:gd name="T11" fmla="*/ 256 w 256"/>
              <a:gd name="T12" fmla="*/ 488 h 4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" h="488">
                <a:moveTo>
                  <a:pt x="256" y="488"/>
                </a:moveTo>
                <a:lnTo>
                  <a:pt x="8" y="472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AutoShape 1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10800000">
            <a:off x="8569325" y="6424613"/>
            <a:ext cx="574675" cy="433387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98000"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5135" name="Номер слайда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A5BBA0-93F0-44D0-B8CA-29FFB4969852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4" dur="20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-0.04723 -2.96296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3 -2.59259E-6 L -0.04723 -0.1050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" grpId="0" animBg="1"/>
      <p:bldP spid="64519" grpId="0" animBg="1"/>
      <p:bldP spid="64520" grpId="0" animBg="1"/>
      <p:bldP spid="64521" grpId="0" animBg="1"/>
      <p:bldP spid="64534" grpId="0" animBg="1"/>
      <p:bldP spid="64534" grpId="1" animBg="1"/>
      <p:bldP spid="64534" grpId="2" animBg="1"/>
      <p:bldP spid="64536" grpId="0"/>
      <p:bldP spid="64537" grpId="0"/>
      <p:bldP spid="645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2"/>
          <p:cNvSpPr>
            <a:spLocks noChangeArrowheads="1"/>
          </p:cNvSpPr>
          <p:nvPr/>
        </p:nvSpPr>
        <p:spPr bwMode="auto">
          <a:xfrm>
            <a:off x="214313" y="260350"/>
            <a:ext cx="8750300" cy="15128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Найдите значение </a:t>
            </a:r>
            <a:r>
              <a:rPr lang="en-US" sz="2400" b="1" i="1">
                <a:latin typeface="Times New Roman" pitchFamily="18" charset="0"/>
              </a:rPr>
              <a:t>b</a:t>
            </a:r>
            <a:r>
              <a:rPr lang="ru-RU" sz="2400"/>
              <a:t> по графику </a:t>
            </a:r>
          </a:p>
          <a:p>
            <a:pPr algn="ctr"/>
            <a:r>
              <a:rPr lang="ru-RU" sz="2400"/>
              <a:t>функции  </a:t>
            </a:r>
            <a:r>
              <a:rPr lang="ru-RU" sz="2400" b="1" i="1">
                <a:latin typeface="Times New Roman" pitchFamily="18" charset="0"/>
              </a:rPr>
              <a:t>у = </a:t>
            </a:r>
            <a:r>
              <a:rPr lang="en-US" sz="2400" b="1" i="1">
                <a:latin typeface="Times New Roman" pitchFamily="18" charset="0"/>
              </a:rPr>
              <a:t>a</a:t>
            </a:r>
            <a:r>
              <a:rPr lang="ru-RU" sz="2400" b="1" i="1">
                <a:latin typeface="Times New Roman" pitchFamily="18" charset="0"/>
              </a:rPr>
              <a:t>х</a:t>
            </a:r>
            <a:r>
              <a:rPr lang="ru-RU" sz="2400" b="1" i="1" baseline="30000">
                <a:latin typeface="Times New Roman" pitchFamily="18" charset="0"/>
              </a:rPr>
              <a:t>2</a:t>
            </a:r>
            <a:r>
              <a:rPr lang="ru-RU" sz="2400" b="1" i="1">
                <a:latin typeface="Times New Roman" pitchFamily="18" charset="0"/>
              </a:rPr>
              <a:t> + </a:t>
            </a:r>
            <a:r>
              <a:rPr lang="en-US" sz="2400" b="1" i="1">
                <a:latin typeface="Times New Roman" pitchFamily="18" charset="0"/>
              </a:rPr>
              <a:t>bx + c</a:t>
            </a:r>
            <a:r>
              <a:rPr lang="ru-RU" sz="2400"/>
              <a:t>, </a:t>
            </a:r>
          </a:p>
          <a:p>
            <a:pPr algn="ctr"/>
            <a:r>
              <a:rPr lang="ru-RU" sz="2400"/>
              <a:t>изображенному на рисунке.</a:t>
            </a:r>
            <a:r>
              <a:rPr lang="ru-RU"/>
              <a:t> </a:t>
            </a:r>
          </a:p>
        </p:txBody>
      </p:sp>
      <p:sp>
        <p:nvSpPr>
          <p:cNvPr id="3891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270827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4508500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3644900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27988" y="5445125"/>
            <a:ext cx="576262" cy="431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6696075" y="2708275"/>
          <a:ext cx="663575" cy="476250"/>
        </p:xfrm>
        <a:graphic>
          <a:graphicData uri="http://schemas.openxmlformats.org/presentationml/2006/ole">
            <p:oleObj spid="_x0000_s6146" name="Формула" r:id="rId4" imgW="228501" imgH="165028" progId="Equation.3">
              <p:embed/>
            </p:oleObj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7019925" y="4508500"/>
          <a:ext cx="379413" cy="492125"/>
        </p:xfrm>
        <a:graphic>
          <a:graphicData uri="http://schemas.openxmlformats.org/presentationml/2006/ole">
            <p:oleObj spid="_x0000_s6147" name="Формула" r:id="rId5" imgW="126780" imgH="164814" progId="Equation.3">
              <p:embed/>
            </p:oleObj>
          </a:graphicData>
        </a:graphic>
      </p:graphicFrame>
      <p:graphicFrame>
        <p:nvGraphicFramePr>
          <p:cNvPr id="38922" name="Object 10"/>
          <p:cNvGraphicFramePr>
            <a:graphicFrameLocks noChangeAspect="1"/>
          </p:cNvGraphicFramePr>
          <p:nvPr/>
        </p:nvGraphicFramePr>
        <p:xfrm>
          <a:off x="7019925" y="3573463"/>
          <a:ext cx="271463" cy="500062"/>
        </p:xfrm>
        <a:graphic>
          <a:graphicData uri="http://schemas.openxmlformats.org/presentationml/2006/ole">
            <p:oleObj spid="_x0000_s6148" name="Формула" r:id="rId6" imgW="88707" imgH="164742" progId="Equation.3">
              <p:embed/>
            </p:oleObj>
          </a:graphicData>
        </a:graphic>
      </p:graphicFrame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7019925" y="5445125"/>
          <a:ext cx="341313" cy="528638"/>
        </p:xfrm>
        <a:graphic>
          <a:graphicData uri="http://schemas.openxmlformats.org/presentationml/2006/ole">
            <p:oleObj spid="_x0000_s6149" name="Формула" r:id="rId7" imgW="114102" imgH="177492" progId="Equation.3">
              <p:embed/>
            </p:oleObj>
          </a:graphicData>
        </a:graphic>
      </p:graphicFrame>
      <p:graphicFrame>
        <p:nvGraphicFramePr>
          <p:cNvPr id="6150" name="Object 12"/>
          <p:cNvGraphicFramePr>
            <a:graphicFrameLocks noChangeAspect="1"/>
          </p:cNvGraphicFramePr>
          <p:nvPr/>
        </p:nvGraphicFramePr>
        <p:xfrm>
          <a:off x="179388" y="1989138"/>
          <a:ext cx="3568700" cy="4745037"/>
        </p:xfrm>
        <a:graphic>
          <a:graphicData uri="http://schemas.openxmlformats.org/presentationml/2006/ole">
            <p:oleObj spid="_x0000_s6150" name="GraphC" r:id="rId8" imgW="3352800" imgH="4457700" progId="GraphCtrl.Document">
              <p:embed/>
            </p:oleObj>
          </a:graphicData>
        </a:graphic>
      </p:graphicFrame>
      <p:sp>
        <p:nvSpPr>
          <p:cNvPr id="6157" name="Rectangle 1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588125" y="1916113"/>
            <a:ext cx="2376488" cy="43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Подсказка</a:t>
            </a:r>
          </a:p>
        </p:txBody>
      </p:sp>
      <p:sp>
        <p:nvSpPr>
          <p:cNvPr id="38926" name="AutoShape 14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8569325" y="6424613"/>
            <a:ext cx="574675" cy="433387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98000"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15" name="AutoShape 52"/>
          <p:cNvSpPr>
            <a:spLocks noChangeArrowheads="1"/>
          </p:cNvSpPr>
          <p:nvPr/>
        </p:nvSpPr>
        <p:spPr bwMode="auto">
          <a:xfrm>
            <a:off x="3995738" y="2565400"/>
            <a:ext cx="1944687" cy="720725"/>
          </a:xfrm>
          <a:prstGeom prst="wedgeEllipseCallout">
            <a:avLst>
              <a:gd name="adj1" fmla="val 104315"/>
              <a:gd name="adj2" fmla="val 247208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6160" name="Номер слайда 1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75596D-5C80-41B0-A89A-D043EF4B694F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89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8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89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9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89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7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4859338" y="1773238"/>
          <a:ext cx="3543300" cy="5229225"/>
        </p:xfrm>
        <a:graphic>
          <a:graphicData uri="http://schemas.openxmlformats.org/presentationml/2006/ole">
            <p:oleObj spid="_x0000_s7170" name="GraphC" r:id="rId3" imgW="3019425" imgH="4457700" progId="GraphCtrl.Document">
              <p:embed/>
            </p:oleObj>
          </a:graphicData>
        </a:graphic>
      </p:graphicFrame>
      <p:graphicFrame>
        <p:nvGraphicFramePr>
          <p:cNvPr id="80899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1042988" y="620713"/>
          <a:ext cx="1584325" cy="750887"/>
        </p:xfrm>
        <a:graphic>
          <a:graphicData uri="http://schemas.openxmlformats.org/presentationml/2006/ole">
            <p:oleObj spid="_x0000_s7171" name="Формула" r:id="rId4" imgW="482391" imgH="228501" progId="Equation.3">
              <p:embed/>
            </p:oleObj>
          </a:graphicData>
        </a:graphic>
      </p:graphicFrame>
      <p:graphicFrame>
        <p:nvGraphicFramePr>
          <p:cNvPr id="80900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1042988" y="2493963"/>
          <a:ext cx="1962150" cy="1241425"/>
        </p:xfrm>
        <a:graphic>
          <a:graphicData uri="http://schemas.openxmlformats.org/presentationml/2006/ole">
            <p:oleObj spid="_x0000_s7172" name="Формула" r:id="rId5" imgW="622030" imgH="393529" progId="Equation.3">
              <p:embed/>
            </p:oleObj>
          </a:graphicData>
        </a:graphic>
      </p:graphicFrame>
      <p:sp>
        <p:nvSpPr>
          <p:cNvPr id="7177" name="Freeform 5"/>
          <p:cNvSpPr>
            <a:spLocks/>
          </p:cNvSpPr>
          <p:nvPr/>
        </p:nvSpPr>
        <p:spPr bwMode="auto">
          <a:xfrm>
            <a:off x="5219700" y="1268413"/>
            <a:ext cx="2630488" cy="4144962"/>
          </a:xfrm>
          <a:custGeom>
            <a:avLst/>
            <a:gdLst>
              <a:gd name="T0" fmla="*/ 0 w 3570"/>
              <a:gd name="T1" fmla="*/ 0 h 5880"/>
              <a:gd name="T2" fmla="*/ 2147483647 w 3570"/>
              <a:gd name="T3" fmla="*/ 2147483647 h 5880"/>
              <a:gd name="T4" fmla="*/ 2147483647 w 3570"/>
              <a:gd name="T5" fmla="*/ 2147483647 h 5880"/>
              <a:gd name="T6" fmla="*/ 2147483647 w 3570"/>
              <a:gd name="T7" fmla="*/ 2147483647 h 5880"/>
              <a:gd name="T8" fmla="*/ 2147483647 w 3570"/>
              <a:gd name="T9" fmla="*/ 2147483647 h 5880"/>
              <a:gd name="T10" fmla="*/ 2147483647 w 3570"/>
              <a:gd name="T11" fmla="*/ 2147483647 h 5880"/>
              <a:gd name="T12" fmla="*/ 2147483647 w 3570"/>
              <a:gd name="T13" fmla="*/ 2147483647 h 5880"/>
              <a:gd name="T14" fmla="*/ 2147483647 w 3570"/>
              <a:gd name="T15" fmla="*/ 2147483647 h 5880"/>
              <a:gd name="T16" fmla="*/ 2147483647 w 3570"/>
              <a:gd name="T17" fmla="*/ 2147483647 h 5880"/>
              <a:gd name="T18" fmla="*/ 2147483647 w 3570"/>
              <a:gd name="T19" fmla="*/ 2147483647 h 5880"/>
              <a:gd name="T20" fmla="*/ 2147483647 w 3570"/>
              <a:gd name="T21" fmla="*/ 2147483647 h 5880"/>
              <a:gd name="T22" fmla="*/ 2147483647 w 3570"/>
              <a:gd name="T23" fmla="*/ 2147483647 h 5880"/>
              <a:gd name="T24" fmla="*/ 2147483647 w 3570"/>
              <a:gd name="T25" fmla="*/ 2147483647 h 5880"/>
              <a:gd name="T26" fmla="*/ 2147483647 w 3570"/>
              <a:gd name="T27" fmla="*/ 2147483647 h 5880"/>
              <a:gd name="T28" fmla="*/ 2147483647 w 3570"/>
              <a:gd name="T29" fmla="*/ 2147483647 h 5880"/>
              <a:gd name="T30" fmla="*/ 2147483647 w 3570"/>
              <a:gd name="T31" fmla="*/ 2147483647 h 5880"/>
              <a:gd name="T32" fmla="*/ 2147483647 w 3570"/>
              <a:gd name="T33" fmla="*/ 2147483647 h 5880"/>
              <a:gd name="T34" fmla="*/ 2147483647 w 3570"/>
              <a:gd name="T35" fmla="*/ 2147483647 h 5880"/>
              <a:gd name="T36" fmla="*/ 2147483647 w 3570"/>
              <a:gd name="T37" fmla="*/ 2147483647 h 5880"/>
              <a:gd name="T38" fmla="*/ 2147483647 w 3570"/>
              <a:gd name="T39" fmla="*/ 2147483647 h 5880"/>
              <a:gd name="T40" fmla="*/ 2147483647 w 3570"/>
              <a:gd name="T41" fmla="*/ 2147483647 h 5880"/>
              <a:gd name="T42" fmla="*/ 2147483647 w 3570"/>
              <a:gd name="T43" fmla="*/ 2147483647 h 5880"/>
              <a:gd name="T44" fmla="*/ 2147483647 w 3570"/>
              <a:gd name="T45" fmla="*/ 0 h 588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0"/>
              <a:gd name="T70" fmla="*/ 0 h 5880"/>
              <a:gd name="T71" fmla="*/ 3570 w 3570"/>
              <a:gd name="T72" fmla="*/ 5880 h 588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0" h="5880">
                <a:moveTo>
                  <a:pt x="0" y="0"/>
                </a:moveTo>
                <a:lnTo>
                  <a:pt x="240" y="1440"/>
                </a:lnTo>
                <a:lnTo>
                  <a:pt x="390" y="2250"/>
                </a:lnTo>
                <a:lnTo>
                  <a:pt x="570" y="3090"/>
                </a:lnTo>
                <a:lnTo>
                  <a:pt x="720" y="3750"/>
                </a:lnTo>
                <a:lnTo>
                  <a:pt x="870" y="4305"/>
                </a:lnTo>
                <a:lnTo>
                  <a:pt x="1020" y="4785"/>
                </a:lnTo>
                <a:lnTo>
                  <a:pt x="1155" y="5130"/>
                </a:lnTo>
                <a:lnTo>
                  <a:pt x="1320" y="5460"/>
                </a:lnTo>
                <a:lnTo>
                  <a:pt x="1455" y="5670"/>
                </a:lnTo>
                <a:lnTo>
                  <a:pt x="1590" y="5805"/>
                </a:lnTo>
                <a:lnTo>
                  <a:pt x="1785" y="5880"/>
                </a:lnTo>
                <a:lnTo>
                  <a:pt x="1965" y="5820"/>
                </a:lnTo>
                <a:lnTo>
                  <a:pt x="2115" y="5670"/>
                </a:lnTo>
                <a:lnTo>
                  <a:pt x="2235" y="5490"/>
                </a:lnTo>
                <a:lnTo>
                  <a:pt x="2385" y="5235"/>
                </a:lnTo>
                <a:lnTo>
                  <a:pt x="2490" y="4965"/>
                </a:lnTo>
                <a:lnTo>
                  <a:pt x="2625" y="4590"/>
                </a:lnTo>
                <a:lnTo>
                  <a:pt x="2760" y="4125"/>
                </a:lnTo>
                <a:lnTo>
                  <a:pt x="2940" y="3405"/>
                </a:lnTo>
                <a:lnTo>
                  <a:pt x="3165" y="2385"/>
                </a:lnTo>
                <a:lnTo>
                  <a:pt x="3330" y="1485"/>
                </a:lnTo>
                <a:lnTo>
                  <a:pt x="3570" y="0"/>
                </a:lnTo>
              </a:path>
            </a:pathLst>
          </a:custGeom>
          <a:noFill/>
          <a:ln w="412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80902" name="Object 6"/>
          <p:cNvGraphicFramePr>
            <a:graphicFrameLocks noChangeAspect="1"/>
          </p:cNvGraphicFramePr>
          <p:nvPr/>
        </p:nvGraphicFramePr>
        <p:xfrm>
          <a:off x="1042988" y="1268413"/>
          <a:ext cx="1296987" cy="708025"/>
        </p:xfrm>
        <a:graphic>
          <a:graphicData uri="http://schemas.openxmlformats.org/presentationml/2006/ole">
            <p:oleObj spid="_x0000_s7173" name="Формула" r:id="rId6" imgW="419100" imgH="228600" progId="Equation.3">
              <p:embed/>
            </p:oleObj>
          </a:graphicData>
        </a:graphic>
      </p:graphicFrame>
      <p:sp>
        <p:nvSpPr>
          <p:cNvPr id="7178" name="Freeform 7"/>
          <p:cNvSpPr>
            <a:spLocks/>
          </p:cNvSpPr>
          <p:nvPr/>
        </p:nvSpPr>
        <p:spPr bwMode="auto">
          <a:xfrm>
            <a:off x="6527800" y="5422900"/>
            <a:ext cx="381000" cy="749300"/>
          </a:xfrm>
          <a:custGeom>
            <a:avLst/>
            <a:gdLst>
              <a:gd name="T0" fmla="*/ 2147483647 w 240"/>
              <a:gd name="T1" fmla="*/ 2147483647 h 472"/>
              <a:gd name="T2" fmla="*/ 2147483647 w 240"/>
              <a:gd name="T3" fmla="*/ 2147483647 h 472"/>
              <a:gd name="T4" fmla="*/ 0 w 240"/>
              <a:gd name="T5" fmla="*/ 0 h 472"/>
              <a:gd name="T6" fmla="*/ 0 60000 65536"/>
              <a:gd name="T7" fmla="*/ 0 60000 65536"/>
              <a:gd name="T8" fmla="*/ 0 60000 65536"/>
              <a:gd name="T9" fmla="*/ 0 w 240"/>
              <a:gd name="T10" fmla="*/ 0 h 472"/>
              <a:gd name="T11" fmla="*/ 240 w 240"/>
              <a:gd name="T12" fmla="*/ 472 h 4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72">
                <a:moveTo>
                  <a:pt x="240" y="472"/>
                </a:moveTo>
                <a:lnTo>
                  <a:pt x="8" y="472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80904" name="Object 8"/>
          <p:cNvGraphicFramePr>
            <a:graphicFrameLocks noChangeAspect="1"/>
          </p:cNvGraphicFramePr>
          <p:nvPr>
            <p:ph sz="quarter" idx="4"/>
          </p:nvPr>
        </p:nvGraphicFramePr>
        <p:xfrm>
          <a:off x="969963" y="3789363"/>
          <a:ext cx="1657350" cy="1166812"/>
        </p:xfrm>
        <a:graphic>
          <a:graphicData uri="http://schemas.openxmlformats.org/presentationml/2006/ole">
            <p:oleObj spid="_x0000_s7174" name="Формула" r:id="rId7" imgW="558558" imgH="393529" progId="Equation.3">
              <p:embed/>
            </p:oleObj>
          </a:graphicData>
        </a:graphic>
      </p:graphicFrame>
      <p:graphicFrame>
        <p:nvGraphicFramePr>
          <p:cNvPr id="80905" name="Object 9"/>
          <p:cNvGraphicFramePr>
            <a:graphicFrameLocks noChangeAspect="1"/>
          </p:cNvGraphicFramePr>
          <p:nvPr/>
        </p:nvGraphicFramePr>
        <p:xfrm>
          <a:off x="1042988" y="5013325"/>
          <a:ext cx="1631950" cy="817563"/>
        </p:xfrm>
        <a:graphic>
          <a:graphicData uri="http://schemas.openxmlformats.org/presentationml/2006/ole">
            <p:oleObj spid="_x0000_s7175" name="Формула" r:id="rId8" imgW="355138" imgH="177569" progId="Equation.3">
              <p:embed/>
            </p:oleObj>
          </a:graphicData>
        </a:graphic>
      </p:graphicFrame>
      <p:graphicFrame>
        <p:nvGraphicFramePr>
          <p:cNvPr id="80907" name="Object 11"/>
          <p:cNvGraphicFramePr>
            <a:graphicFrameLocks noChangeAspect="1"/>
          </p:cNvGraphicFramePr>
          <p:nvPr/>
        </p:nvGraphicFramePr>
        <p:xfrm>
          <a:off x="1042988" y="1844675"/>
          <a:ext cx="1512887" cy="814388"/>
        </p:xfrm>
        <a:graphic>
          <a:graphicData uri="http://schemas.openxmlformats.org/presentationml/2006/ole">
            <p:oleObj spid="_x0000_s7176" name="‘ормула" r:id="rId9" imgW="329914" imgH="177646" progId="Equation.3">
              <p:embed/>
            </p:oleObj>
          </a:graphicData>
        </a:graphic>
      </p:graphicFrame>
      <p:sp>
        <p:nvSpPr>
          <p:cNvPr id="80908" name="AutoShape 12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7738" y="6424613"/>
            <a:ext cx="576262" cy="433387"/>
          </a:xfrm>
          <a:prstGeom prst="actionButtonBackPrevious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7180" name="Номер слайда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EE15AD-B8BB-4BDA-B6AC-58A37AC16316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1715</Words>
  <Application>Microsoft Office PowerPoint</Application>
  <PresentationFormat>Экран (4:3)</PresentationFormat>
  <Paragraphs>637</Paragraphs>
  <Slides>40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40</vt:i4>
      </vt:variant>
    </vt:vector>
  </HeadingPairs>
  <TitlesOfParts>
    <vt:vector size="50" baseType="lpstr">
      <vt:lpstr>Arial</vt:lpstr>
      <vt:lpstr>Calibri</vt:lpstr>
      <vt:lpstr>Times New Roman</vt:lpstr>
      <vt:lpstr>MathJax_Math</vt:lpstr>
      <vt:lpstr>MathJax_Main</vt:lpstr>
      <vt:lpstr>STIXGeneral</vt:lpstr>
      <vt:lpstr>Оформление по умолчанию</vt:lpstr>
      <vt:lpstr>GraphC Document</vt:lpstr>
      <vt:lpstr>Microsoft Equation 3.0</vt:lpstr>
      <vt:lpstr>–едактор формул Microsoft 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ADMINISTRATION</dc:creator>
  <cp:lastModifiedBy>ПК_8</cp:lastModifiedBy>
  <cp:revision>79</cp:revision>
  <dcterms:created xsi:type="dcterms:W3CDTF">2005-05-04T13:06:22Z</dcterms:created>
  <dcterms:modified xsi:type="dcterms:W3CDTF">2014-12-23T09:40:03Z</dcterms:modified>
</cp:coreProperties>
</file>