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81" r:id="rId5"/>
    <p:sldId id="280" r:id="rId6"/>
    <p:sldId id="270" r:id="rId7"/>
    <p:sldId id="271" r:id="rId8"/>
    <p:sldId id="269" r:id="rId9"/>
    <p:sldId id="272" r:id="rId10"/>
    <p:sldId id="273" r:id="rId11"/>
    <p:sldId id="277" r:id="rId12"/>
    <p:sldId id="274" r:id="rId13"/>
    <p:sldId id="282" r:id="rId14"/>
    <p:sldId id="283" r:id="rId15"/>
    <p:sldId id="284" r:id="rId16"/>
    <p:sldId id="275" r:id="rId17"/>
    <p:sldId id="276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18998E-CCB1-4CC4-9BF3-E24D50C7EEF2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9AC34A-F252-4400-8CE1-5C1BD2A62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F2DD6-F2DB-4265-8F4A-FC294466DF6D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67E10-DE8B-4486-A31B-A3A6C90B2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5055-64AB-4BAD-A7DC-001EB7805C3C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9E71-BEFE-4DE5-81B4-A989ABDA5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326D-4254-49F7-B43B-46572D278A80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E192-F2D8-4090-82F4-F30902F9D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DEE0-2B41-4B04-B378-DEAA39081778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D5BCE-13C0-4DD0-A64D-51171A5B4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1CF0-32BB-484A-A319-49A038AC3741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F02A-5EEC-477A-8291-BC35A6595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EDD6-CCCF-4A26-A03F-A1698B2DCF57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FE88-E22E-4B53-BA92-366E3EDD8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A352-B427-40B3-ACAA-3D07F5845106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6CE0-F756-4C88-A650-7E937CF90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698E-78C3-4AB7-A9C8-BB1F80181769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169AF-F810-4E2F-9DC9-47EB3FEAB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24D2-9F8A-46D8-93AE-CA98A7595A42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B125-7B5E-4399-B467-8C77358DC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C9A0E-480B-4E13-9312-6651227C4EB8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39B81-0A5B-4318-B96B-DDDCD74A0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5A146-D166-4744-9660-567BDDE03BB9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A830-E462-4749-B97A-7108FB8E0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ED8C7-2CFE-4182-8A24-D79DB23A0ACB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C3BA51-FE3E-4943-9066-E3FBF922D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proshkolu.ru/content/media/pic/std/6000000/5329000/5328528-877b9cbc4ff60362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svmihalkov.ru/upload/medialibrary/b67/lit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650457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dtehno.ru/content/fizminutka-dlya-urokov-literatur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Powerpoint презентации готовые - Коллекция рефератов по биологии, георгафии и ОБЖ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48038" y="1628775"/>
            <a:ext cx="5795962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2015 – год литературы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России</a:t>
            </a:r>
          </a:p>
        </p:txBody>
      </p:sp>
      <p:pic>
        <p:nvPicPr>
          <p:cNvPr id="14341" name="Picture 2" descr="http://www.mkrf.ru/images/logo_mkr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4637088"/>
            <a:ext cx="1757363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5328528-877b9cbc4ff60362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286250" y="4643438"/>
            <a:ext cx="26035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87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Внеурочная деятельность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9393" y="1142984"/>
            <a:ext cx="294561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Конкурсы</a:t>
            </a:r>
            <a:endParaRPr lang="ru-RU" sz="44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285750" y="1928813"/>
            <a:ext cx="8572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u="sng">
                <a:cs typeface="Times New Roman" pitchFamily="18" charset="0"/>
              </a:rPr>
              <a:t>Внуковская СОШ, Гришинская СОШ, Костинская СОШ, Подъячевская СОШ, Синьковская СОШ № 1, ДСОШ № 1, ДСОШ № 4, Рогачёвская СОШ, Внуковская СОШ, Подосинковская СОШ, Семёновская СОШ, ЯСОШ № 1, ЯСОШ № 2, ЯСОШ № 3</a:t>
            </a:r>
            <a:endParaRPr lang="ru-RU" sz="1400"/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>
                <a:cs typeface="Times New Roman" pitchFamily="18" charset="0"/>
              </a:rPr>
              <a:t>Конкурс чтецов  «И помнит мир спасённый»</a:t>
            </a:r>
            <a:endParaRPr lang="ru-RU" sz="1400"/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 b="1">
                <a:cs typeface="Times New Roman" pitchFamily="18" charset="0"/>
              </a:rPr>
              <a:t>Конкурс</a:t>
            </a:r>
            <a:r>
              <a:rPr lang="ru-RU" sz="1400">
                <a:cs typeface="Times New Roman" pitchFamily="18" charset="0"/>
              </a:rPr>
              <a:t> чтецов  «Нам дороги эти позабыть нельзя» </a:t>
            </a:r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 b="1">
                <a:cs typeface="Times New Roman" pitchFamily="18" charset="0"/>
              </a:rPr>
              <a:t>Конкурс</a:t>
            </a:r>
            <a:r>
              <a:rPr lang="ru-RU" sz="1400">
                <a:cs typeface="Times New Roman" pitchFamily="18" charset="0"/>
              </a:rPr>
              <a:t> сочинений  «Я пишу тебе, боец, письмо»  </a:t>
            </a:r>
            <a:endParaRPr lang="ru-RU" sz="1400"/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>
                <a:cs typeface="Times New Roman" pitchFamily="18" charset="0"/>
              </a:rPr>
              <a:t>Участие  в фестивале-конкурсе чтецов сельского поселения Костинское  «И память будет вечно жить в сердцах»</a:t>
            </a:r>
            <a:endParaRPr lang="ru-RU" sz="1400"/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>
                <a:cs typeface="Times New Roman" pitchFamily="18" charset="0"/>
              </a:rPr>
              <a:t> Конкурс на лучшую иллюстрацию сказки «Дорогами сказок» </a:t>
            </a:r>
            <a:endParaRPr lang="ru-RU" sz="1400"/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>
                <a:cs typeface="Times New Roman" pitchFamily="18" charset="0"/>
              </a:rPr>
              <a:t>Конкурс чтецов  «Строка, оборванная пулей» </a:t>
            </a:r>
            <a:endParaRPr lang="ru-RU" sz="1400"/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>
                <a:cs typeface="Times New Roman" pitchFamily="18" charset="0"/>
              </a:rPr>
              <a:t>Конкурс сочинений «70-летию Победы посвящается»  </a:t>
            </a:r>
            <a:endParaRPr lang="ru-RU" sz="1400"/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>
                <a:cs typeface="Times New Roman" pitchFamily="18" charset="0"/>
              </a:rPr>
              <a:t>Районный тур литературной игры «Время странствий»</a:t>
            </a:r>
            <a:endParaRPr lang="ru-RU" sz="1400"/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>
                <a:cs typeface="Times New Roman" pitchFamily="18" charset="0"/>
              </a:rPr>
              <a:t> «Годы, опаленные войной…»  </a:t>
            </a:r>
            <a:endParaRPr lang="ru-RU" sz="1400"/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>
                <a:cs typeface="Times New Roman" pitchFamily="18" charset="0"/>
              </a:rPr>
              <a:t>Конкурс чтецов, посвященный защитникам Отечества «Есть такая профессия – Родину защищать!» </a:t>
            </a:r>
            <a:endParaRPr lang="ru-RU" sz="1400"/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>
                <a:cs typeface="Times New Roman" pitchFamily="18" charset="0"/>
              </a:rPr>
              <a:t>Конкурс чтецов «Великие победы великой войны»</a:t>
            </a:r>
            <a:endParaRPr lang="ru-RU" sz="1400"/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>
                <a:cs typeface="Times New Roman" pitchFamily="18" charset="0"/>
              </a:rPr>
              <a:t>Всероссийский конкурс «Проба пера» (победитель, участники) </a:t>
            </a:r>
            <a:endParaRPr lang="ru-RU" sz="1400"/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>
                <a:cs typeface="Times New Roman" pitchFamily="18" charset="0"/>
              </a:rPr>
              <a:t>«Мой первый литературный опыт» с брошюрой «Войны </a:t>
            </a:r>
            <a:r>
              <a:rPr lang="en-US" sz="1400">
                <a:cs typeface="Times New Roman" pitchFamily="18" charset="0"/>
              </a:rPr>
              <a:t>XX</a:t>
            </a:r>
            <a:r>
              <a:rPr lang="ru-RU" sz="1400">
                <a:cs typeface="Times New Roman" pitchFamily="18" charset="0"/>
              </a:rPr>
              <a:t>века в судьбе моей семьи» </a:t>
            </a:r>
            <a:endParaRPr lang="ru-RU" sz="1400"/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>
                <a:cs typeface="Times New Roman" pitchFamily="18" charset="0"/>
              </a:rPr>
              <a:t> Конкурс обложки к книгам, посвященным  Вов. ( 5-9 класс). </a:t>
            </a:r>
            <a:endParaRPr lang="ru-RU" sz="1400"/>
          </a:p>
          <a:p>
            <a:pPr lvl="1" eaLnBrk="0" hangingPunct="0">
              <a:buFont typeface="Wingdings" pitchFamily="2" charset="2"/>
              <a:buChar char=""/>
            </a:pPr>
            <a:r>
              <a:rPr lang="ru-RU" sz="1400">
                <a:cs typeface="Times New Roman" pitchFamily="18" charset="0"/>
              </a:rPr>
              <a:t>Конкурс сочинений по художественному произведению, посвященному ВОв  5-9 классы.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2" descr="C:\Users\User\Pictures\Поэты Дмитровского Края библиотека 2014\DSCN14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428875"/>
            <a:ext cx="5214937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конкурс чтецов Великая война2"/>
          <p:cNvPicPr>
            <a:picLocks noChangeAspect="1" noChangeArrowheads="1"/>
          </p:cNvPicPr>
          <p:nvPr/>
        </p:nvPicPr>
        <p:blipFill>
          <a:blip r:embed="rId4"/>
          <a:srcRect l="656"/>
          <a:stretch>
            <a:fillRect/>
          </a:stretch>
        </p:blipFill>
        <p:spPr bwMode="auto">
          <a:xfrm>
            <a:off x="142875" y="142875"/>
            <a:ext cx="485775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435600" y="981075"/>
            <a:ext cx="3076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</a:rPr>
              <a:t>Конкурс чтецов </a:t>
            </a:r>
            <a:br>
              <a:rPr lang="ru-RU" sz="2400" b="1">
                <a:solidFill>
                  <a:schemeClr val="hlink"/>
                </a:solidFill>
              </a:rPr>
            </a:br>
            <a:r>
              <a:rPr lang="ru-RU" sz="2400" b="1">
                <a:solidFill>
                  <a:schemeClr val="hlink"/>
                </a:solidFill>
              </a:rPr>
              <a:t>в Костинской ООШ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4213" y="5589588"/>
            <a:ext cx="2103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</a:rPr>
              <a:t>В школьной </a:t>
            </a:r>
            <a:br>
              <a:rPr lang="ru-RU" sz="2400" b="1">
                <a:solidFill>
                  <a:schemeClr val="hlink"/>
                </a:solidFill>
              </a:rPr>
            </a:br>
            <a:r>
              <a:rPr lang="ru-RU" sz="2400" b="1">
                <a:solidFill>
                  <a:schemeClr val="hlink"/>
                </a:solidFill>
              </a:rPr>
              <a:t>библиотеке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87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Внеурочная деятельность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087923"/>
            <a:ext cx="733380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Выпуск школьной газеты</a:t>
            </a:r>
            <a:endParaRPr lang="ru-RU" sz="44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0" y="1857375"/>
            <a:ext cx="8786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sz="1600" b="1" u="sng">
                <a:cs typeface="Times New Roman" pitchFamily="18" charset="0"/>
              </a:rPr>
              <a:t>ДСОШ № 1,  Деденевская СОШ, гимназия «Дмитров»</a:t>
            </a:r>
            <a:endParaRPr lang="ru-RU" sz="1600"/>
          </a:p>
          <a:p>
            <a:pPr eaLnBrk="0" hangingPunct="0"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Выпуск, посвящённый 70-летию Победы в ВОВ</a:t>
            </a:r>
            <a:endParaRPr lang="ru-RU" sz="1600"/>
          </a:p>
          <a:p>
            <a:pPr eaLnBrk="0" hangingPunct="0"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У истоков русской литературы</a:t>
            </a:r>
            <a:endParaRPr lang="ru-RU" sz="1600"/>
          </a:p>
          <a:p>
            <a:pPr eaLnBrk="0" hangingPunct="0"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Выставочный день  школьных газет , посвящённых  писателям и поэтам - юбилярам, в фойе гимназии «Дмитров»</a:t>
            </a:r>
          </a:p>
          <a:p>
            <a:pPr eaLnBrk="0" hangingPunct="0">
              <a:tabLst>
                <a:tab pos="342900" algn="l"/>
              </a:tabLst>
            </a:pPr>
            <a:endParaRPr lang="ru-RU" sz="1600"/>
          </a:p>
        </p:txBody>
      </p:sp>
      <p:pic>
        <p:nvPicPr>
          <p:cNvPr id="25605" name="Picture 2" descr="\\s1\personal\Popova_E_S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34461">
            <a:off x="1468438" y="3219450"/>
            <a:ext cx="2786062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 descr="\\s1\personal\Popova_E_S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60728">
            <a:off x="4027488" y="3462338"/>
            <a:ext cx="32416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87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Внеурочная деятельность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1643063" y="1214438"/>
            <a:ext cx="71643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i="1">
                <a:solidFill>
                  <a:srgbClr val="000000"/>
                </a:solidFill>
                <a:cs typeface="Times New Roman" pitchFamily="18" charset="0"/>
              </a:rPr>
              <a:t>«Пока жива </a:t>
            </a:r>
            <a:r>
              <a:rPr lang="ru-RU" sz="1600" b="1" i="1">
                <a:solidFill>
                  <a:srgbClr val="000000"/>
                </a:solidFill>
                <a:cs typeface="Times New Roman" pitchFamily="18" charset="0"/>
              </a:rPr>
              <a:t>библиотека</a:t>
            </a:r>
            <a:r>
              <a:rPr lang="ru-RU" sz="1600" i="1">
                <a:solidFill>
                  <a:srgbClr val="000000"/>
                </a:solidFill>
                <a:cs typeface="Times New Roman" pitchFamily="18" charset="0"/>
              </a:rPr>
              <a:t> - жив народ, умрет она- умрет наше прошлое и будущее». (Д.С. Лихачев).</a:t>
            </a:r>
          </a:p>
          <a:p>
            <a:endParaRPr lang="ru-RU" sz="1600" i="1"/>
          </a:p>
          <a:p>
            <a:pPr algn="r" eaLnBrk="0" hangingPunct="0"/>
            <a:r>
              <a:rPr lang="ru-RU" sz="1600" i="1">
                <a:cs typeface="Times New Roman" pitchFamily="18" charset="0"/>
              </a:rPr>
              <a:t> В любую эпоху библиотека - самый точный барометр</a:t>
            </a:r>
          </a:p>
          <a:p>
            <a:pPr algn="ctr" eaLnBrk="0" hangingPunct="0"/>
            <a:r>
              <a:rPr lang="ru-RU" sz="1600" i="1">
                <a:cs typeface="Times New Roman" pitchFamily="18" charset="0"/>
              </a:rPr>
              <a:t>интеллектуальной жизни общества.</a:t>
            </a:r>
          </a:p>
          <a:p>
            <a:pPr algn="ctr" eaLnBrk="0" hangingPunct="0"/>
            <a:endParaRPr lang="ru-RU" sz="1600" i="1"/>
          </a:p>
          <a:p>
            <a:pPr algn="r" eaLnBrk="0" hangingPunct="0"/>
            <a:r>
              <a:rPr lang="ru-RU" sz="1600" i="1">
                <a:cs typeface="Times New Roman" pitchFamily="18" charset="0"/>
              </a:rPr>
              <a:t>«Библиотека важнее всего в культуре»</a:t>
            </a:r>
          </a:p>
          <a:p>
            <a:pPr algn="r" eaLnBrk="0" hangingPunct="0"/>
            <a:endParaRPr lang="ru-RU" sz="1600" i="1">
              <a:cs typeface="Times New Roman" pitchFamily="18" charset="0"/>
            </a:endParaRPr>
          </a:p>
          <a:p>
            <a:pPr algn="r" eaLnBrk="0" hangingPunct="0"/>
            <a:r>
              <a:rPr lang="ru-RU" sz="1600" i="1">
                <a:cs typeface="Times New Roman" pitchFamily="18" charset="0"/>
              </a:rPr>
              <a:t>Академик Дмитрий Сергеевич Лихачёв когда-то сказал, что если, не дай Бог, из-за войны или какого-то страшного катаклизма погибнут музеи, театры, университеты, но и каким-то чудом уцелеют библиотеки, культура может быть восстановлена. </a:t>
            </a:r>
            <a:endParaRPr lang="ru-RU" sz="1600" i="1"/>
          </a:p>
        </p:txBody>
      </p:sp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571500" y="4643438"/>
            <a:ext cx="8001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Одна из  целей деятельности библиотеки – формирование патриотических чувств и гражданского самосознания детей и подростков через приобщение детей к чтению, воспитание любви к книге, к родному слову, к культуре родной страны. Школьные библиотеки района активно включились в Год литературы.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87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Внеурочная деятельность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357298"/>
            <a:ext cx="850112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 школьных библиотек</a:t>
            </a:r>
            <a:endParaRPr lang="ru-RU" sz="36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142875" y="2500313"/>
            <a:ext cx="41433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342900" algn="l"/>
              </a:tabLst>
            </a:pPr>
            <a:r>
              <a:rPr lang="ru-RU" sz="1600" b="1">
                <a:cs typeface="Times New Roman" pitchFamily="18" charset="0"/>
              </a:rPr>
              <a:t>Синьковская СОШ № 1, ДСОШ № 9, ДСОШ № 1  Куликовская СОШ, Деденевская СОШ, Подосинковская СОШ, ЯСОШ № 3, ЯСОШ № 2, ЯСОШ № 1</a:t>
            </a:r>
            <a:endParaRPr lang="ru-RU" sz="1600"/>
          </a:p>
          <a:p>
            <a:pPr eaLnBrk="0" hangingPunct="0">
              <a:tabLst>
                <a:tab pos="342900" algn="l"/>
              </a:tabLst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Выставки книг: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« Живет такой парень»  ( о В.М. Шукшине),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«Планета чудес» ( о творчестве Н.Сладкова), 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«Юбилеи книг 2015» , «Битва под Москвой»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«Поэты Дмитровского края»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Презентация книги «Дети войны»</a:t>
            </a:r>
            <a:endParaRPr lang="ru-RU" sz="1600"/>
          </a:p>
        </p:txBody>
      </p:sp>
      <p:pic>
        <p:nvPicPr>
          <p:cNvPr id="27653" name="Picture 2" descr="\\s1\personal\Popova_E_S\Гаврилов\IMG_20150609_092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436813"/>
            <a:ext cx="456247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>
            <a:off x="5286375" y="6000750"/>
            <a:ext cx="298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 библиотеке ДСОШ №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87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Внеурочная деятельность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357298"/>
            <a:ext cx="850112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 школьных библиотек</a:t>
            </a:r>
            <a:endParaRPr lang="ru-RU" sz="36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8676" name="Picture 3" descr="\\s1\personal\Popova_E_S\Гаврилов\от ДСОШ_1\фин\DSCN02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571750"/>
            <a:ext cx="3786188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785813" y="5500688"/>
            <a:ext cx="287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Конференция ДСОШ №1</a:t>
            </a:r>
          </a:p>
        </p:txBody>
      </p:sp>
      <p:pic>
        <p:nvPicPr>
          <p:cNvPr id="28678" name="Picture 7" descr="SAM_17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2571750"/>
            <a:ext cx="481806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Прямоугольник 12"/>
          <p:cNvSpPr>
            <a:spLocks noChangeArrowheads="1"/>
          </p:cNvSpPr>
          <p:nvPr/>
        </p:nvSpPr>
        <p:spPr bwMode="auto">
          <a:xfrm>
            <a:off x="5214938" y="5487988"/>
            <a:ext cx="298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 библиотеке ССОШ №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87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Внеурочная деятельность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1000108"/>
            <a:ext cx="50477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Библиотечные уроки</a:t>
            </a:r>
            <a:endParaRPr lang="ru-RU" sz="36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85750" y="4500563"/>
            <a:ext cx="4714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cs typeface="Times New Roman" pitchFamily="18" charset="0"/>
              </a:rPr>
              <a:t>(Гришинская СОШ, Костинская ООШ, ДСОШ № 9, </a:t>
            </a:r>
            <a:endParaRPr lang="ru-RU" sz="900"/>
          </a:p>
          <a:p>
            <a:pPr eaLnBrk="0" hangingPunct="0"/>
            <a:r>
              <a:rPr lang="ru-RU" sz="1200" b="1">
                <a:cs typeface="Times New Roman" pitchFamily="18" charset="0"/>
              </a:rPr>
              <a:t>ДСОШ № 1, ДСОШ № 4, Оревская ООШ, «Логос», Деденевская СОШ, гимназия «Дмитров»,  Семёновская СОШ, Подосинковская СОШ)</a:t>
            </a:r>
            <a:endParaRPr lang="ru-RU" sz="900"/>
          </a:p>
          <a:p>
            <a:pPr eaLnBrk="0" hangingPunct="0">
              <a:buFontTx/>
              <a:buChar char="•"/>
            </a:pPr>
            <a:r>
              <a:rPr lang="ru-RU" sz="1200">
                <a:cs typeface="Times New Roman" pitchFamily="18" charset="0"/>
              </a:rPr>
              <a:t>Выставка книг о Великой Отечественной войне</a:t>
            </a:r>
            <a:endParaRPr lang="ru-RU" sz="900"/>
          </a:p>
          <a:p>
            <a:pPr eaLnBrk="0" hangingPunct="0">
              <a:buFontTx/>
              <a:buChar char="•"/>
            </a:pPr>
            <a:r>
              <a:rPr lang="ru-RU" sz="1200">
                <a:cs typeface="Times New Roman" pitchFamily="18" charset="0"/>
              </a:rPr>
              <a:t>«Дорогами нашей Победы»</a:t>
            </a:r>
            <a:endParaRPr lang="ru-RU" sz="900"/>
          </a:p>
          <a:p>
            <a:pPr eaLnBrk="0" hangingPunct="0">
              <a:buFontTx/>
              <a:buChar char="•"/>
            </a:pPr>
            <a:r>
              <a:rPr lang="ru-RU" sz="1200">
                <a:cs typeface="Times New Roman" pitchFamily="18" charset="0"/>
              </a:rPr>
              <a:t>«Великой Победе посвящается…»</a:t>
            </a:r>
            <a:endParaRPr lang="ru-RU" sz="900"/>
          </a:p>
          <a:p>
            <a:pPr eaLnBrk="0" hangingPunct="0">
              <a:buFontTx/>
              <a:buChar char="•"/>
            </a:pPr>
            <a:r>
              <a:rPr lang="ru-RU" sz="1200">
                <a:cs typeface="Times New Roman" pitchFamily="18" charset="0"/>
              </a:rPr>
              <a:t>«Поклонимся Великим тем годам…»</a:t>
            </a:r>
            <a:endParaRPr lang="ru-RU" sz="900"/>
          </a:p>
          <a:p>
            <a:pPr eaLnBrk="0" hangingPunct="0">
              <a:buFontTx/>
              <a:buChar char="•"/>
            </a:pPr>
            <a:r>
              <a:rPr lang="ru-RU" sz="1200">
                <a:cs typeface="Times New Roman" pitchFamily="18" charset="0"/>
              </a:rPr>
              <a:t>«Они не вернулись из боя – поэты, не вернувшиеся с войны»</a:t>
            </a:r>
            <a:endParaRPr lang="ru-RU" sz="900"/>
          </a:p>
          <a:p>
            <a:pPr eaLnBrk="0" hangingPunct="0">
              <a:buFontTx/>
              <a:buChar char="•"/>
            </a:pPr>
            <a:r>
              <a:rPr lang="ru-RU" sz="1200">
                <a:cs typeface="Times New Roman" pitchFamily="18" charset="0"/>
              </a:rPr>
              <a:t>Выставка рисунков, посвящённых литературным героям</a:t>
            </a:r>
            <a:endParaRPr lang="ru-RU"/>
          </a:p>
        </p:txBody>
      </p:sp>
      <p:pic>
        <p:nvPicPr>
          <p:cNvPr id="29702" name="Picture 6" descr="DSC04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4500563"/>
            <a:ext cx="2643188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013908" y="3857628"/>
            <a:ext cx="46297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Книжные выставки</a:t>
            </a:r>
            <a:endParaRPr lang="ru-RU" sz="36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9704" name="Рисунок 6" descr="C:\Users\User\Pictures\Литературно-поэтический вечер 6 мая 2015г\DSCN25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652588"/>
            <a:ext cx="316547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Прямоугольник 14"/>
          <p:cNvSpPr>
            <a:spLocks noChangeArrowheads="1"/>
          </p:cNvSpPr>
          <p:nvPr/>
        </p:nvSpPr>
        <p:spPr bwMode="auto">
          <a:xfrm>
            <a:off x="4000500" y="2286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Участие в </a:t>
            </a:r>
            <a:r>
              <a:rPr lang="en-US">
                <a:cs typeface="Times New Roman" pitchFamily="18" charset="0"/>
              </a:rPr>
              <a:t>VI</a:t>
            </a:r>
            <a:r>
              <a:rPr lang="ru-RU">
                <a:cs typeface="Times New Roman" pitchFamily="18" charset="0"/>
              </a:rPr>
              <a:t> Международной акции «Читаем детям о войне» (Куликовская СОШ)</a:t>
            </a:r>
            <a:endParaRPr lang="ru-RU"/>
          </a:p>
        </p:txBody>
      </p:sp>
      <p:sp>
        <p:nvSpPr>
          <p:cNvPr id="29706" name="TextBox 15"/>
          <p:cNvSpPr txBox="1">
            <a:spLocks noChangeArrowheads="1"/>
          </p:cNvSpPr>
          <p:nvPr/>
        </p:nvSpPr>
        <p:spPr bwMode="auto">
          <a:xfrm>
            <a:off x="5143500" y="6488113"/>
            <a:ext cx="3640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 книжной выставки. ДООШ №5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87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Внеурочная деятельность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357298"/>
            <a:ext cx="626485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Экскурсии, спектакли</a:t>
            </a:r>
            <a:endParaRPr lang="ru-RU" sz="44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142875" y="2714625"/>
            <a:ext cx="50006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1200" b="1">
                <a:cs typeface="Times New Roman" pitchFamily="18" charset="0"/>
              </a:rPr>
              <a:t>(Костинская СОШ, Подъячевская СОШ, Синьковская СОШ № 1, Куликовская СОШ, Рогачёвская СОШ, ДСОШ № 1, Черновская СОШ, гимназия «Дмитров», Подосинковская СОШ, Яхромская СОШ № 1)</a:t>
            </a:r>
            <a:endParaRPr lang="ru-RU" sz="90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200">
                <a:cs typeface="Times New Roman" pitchFamily="18" charset="0"/>
              </a:rPr>
              <a:t>Московский Малый театр. Спектакль «Ревизор» </a:t>
            </a:r>
            <a:endParaRPr lang="ru-RU" sz="90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200">
                <a:cs typeface="Times New Roman" pitchFamily="18" charset="0"/>
              </a:rPr>
              <a:t>Школьный спектакль. «У войны не женское лицо» «Теремок» </a:t>
            </a:r>
            <a:endParaRPr lang="ru-RU" sz="90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200">
                <a:cs typeface="Times New Roman" pitchFamily="18" charset="0"/>
              </a:rPr>
              <a:t>«Большое гнездо» ( г. Дмитров): 3-4 классы – «Кот в сапогах», «Остров сокровищ», 7в класс – «Ханума», «Ночь перед Рождеством»</a:t>
            </a:r>
            <a:endParaRPr lang="ru-RU" sz="90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200">
                <a:cs typeface="Times New Roman" pitchFamily="18" charset="0"/>
              </a:rPr>
              <a:t>Экскурсия (заочная) «Литературные места. С.А.Есенин».</a:t>
            </a:r>
            <a:endParaRPr lang="ru-RU" sz="90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200">
                <a:cs typeface="Times New Roman" pitchFamily="18" charset="0"/>
              </a:rPr>
              <a:t>г.Москва МХАТ имени Горького "Ромео и Джульетта"</a:t>
            </a:r>
            <a:endParaRPr lang="ru-RU" sz="90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200">
                <a:cs typeface="Times New Roman" pitchFamily="18" charset="0"/>
              </a:rPr>
              <a:t>Экскурсия в музей-усадьбу Архангельское</a:t>
            </a:r>
            <a:endParaRPr lang="ru-RU" sz="90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200">
                <a:cs typeface="Times New Roman" pitchFamily="18" charset="0"/>
              </a:rPr>
              <a:t>По литературным местам. В государственный музей М.А. Булгакова</a:t>
            </a:r>
            <a:endParaRPr lang="ru-RU" sz="90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200">
                <a:cs typeface="Times New Roman" pitchFamily="18" charset="0"/>
              </a:rPr>
              <a:t>«Большое гнездо».  Сказка «Госпожа Метелица».</a:t>
            </a:r>
            <a:endParaRPr lang="ru-RU"/>
          </a:p>
        </p:txBody>
      </p:sp>
      <p:pic>
        <p:nvPicPr>
          <p:cNvPr id="30726" name="Picture 2" descr="Теремок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786063"/>
            <a:ext cx="3643312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Прямоугольник 9"/>
          <p:cNvSpPr>
            <a:spLocks noChangeArrowheads="1"/>
          </p:cNvSpPr>
          <p:nvPr/>
        </p:nvSpPr>
        <p:spPr bwMode="auto">
          <a:xfrm>
            <a:off x="5143500" y="5500688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Подъячевская СОШ. Спектакль «Теремок»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87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Внеурочная деятельность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357298"/>
            <a:ext cx="626485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Экскурсии, спектакли</a:t>
            </a:r>
            <a:endParaRPr lang="ru-RU" sz="44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749" name="Picture 2" descr="\\s1\personal\Popova_E_S\Гаврилов\IMG_20150414_131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14563"/>
            <a:ext cx="4500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10"/>
          <p:cNvSpPr txBox="1">
            <a:spLocks noChangeArrowheads="1"/>
          </p:cNvSpPr>
          <p:nvPr/>
        </p:nvSpPr>
        <p:spPr bwMode="auto">
          <a:xfrm>
            <a:off x="500063" y="5715000"/>
            <a:ext cx="4071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Спектакль «Поклонимся великим тем годам» Яхромская СОШ №3</a:t>
            </a:r>
          </a:p>
        </p:txBody>
      </p:sp>
      <p:pic>
        <p:nvPicPr>
          <p:cNvPr id="31751" name="Picture 3" descr="\\s1\personal\Popova_E_S\Гаврилов\IMG_20150513_0953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357438"/>
            <a:ext cx="409098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11"/>
          <p:cNvSpPr txBox="1">
            <a:spLocks noChangeArrowheads="1"/>
          </p:cNvSpPr>
          <p:nvPr/>
        </p:nvSpPr>
        <p:spPr bwMode="auto">
          <a:xfrm>
            <a:off x="5214938" y="5715000"/>
            <a:ext cx="3217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Художественное чтение Дмитровская СОШ 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2771" name="Picture 2" descr="lit3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14313" y="2000250"/>
            <a:ext cx="86582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329493"/>
            <a:ext cx="778674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литературы продолжается, заключительный этап  (сентябрь - ноябрь)  </a:t>
            </a:r>
          </a:p>
          <a:p>
            <a:pPr algn="ctr">
              <a:defRPr/>
            </a:pP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«Литературный венок России»</a:t>
            </a: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23850" y="-227013"/>
            <a:ext cx="9001125" cy="74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4800" b="1">
              <a:latin typeface="Calibri" pitchFamily="34" charset="0"/>
            </a:endParaRPr>
          </a:p>
          <a:p>
            <a:pPr algn="ctr"/>
            <a:r>
              <a:rPr lang="ru-RU" sz="4800" b="1">
                <a:latin typeface="Calibri" pitchFamily="34" charset="0"/>
              </a:rPr>
              <a:t>В соответствии с Указом Президента Российской Федерации от 12 июня 2014 года № 426, а также в целях привлечения внимания общества к литературе и чтению, в 2015 году в России проводится Год литературы.</a:t>
            </a:r>
            <a:r>
              <a:rPr lang="ru-RU" sz="4800">
                <a:latin typeface="Calibri" pitchFamily="34" charset="0"/>
              </a:rPr>
              <a:t/>
            </a:r>
            <a:br>
              <a:rPr lang="ru-RU" sz="4800">
                <a:latin typeface="Calibri" pitchFamily="34" charset="0"/>
              </a:rPr>
            </a:br>
            <a:endParaRPr lang="ru-RU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0" y="2000250"/>
            <a:ext cx="91440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>
                <a:cs typeface="Times New Roman" pitchFamily="18" charset="0"/>
              </a:rPr>
              <a:t>Именно ей были посвящены открытые уроки литературы в мае 2015 г., ведущей темой которых стала знаменательная дата «70 лет Великой Победы». (ДСОШ № 1, 7, Внуковская СОШ, Гришинская СОШ, Подъячевская СОШ, Синьковская СОШ № 1, Деденевская СОШ. ДСОШ № 1, ДСОШ № 4, Рогачёвская СОШ, гимназия «Логос», Куликовская СОШ,, Яхромская СОШ № 3)</a:t>
            </a:r>
          </a:p>
          <a:p>
            <a:pPr algn="just"/>
            <a:endParaRPr lang="ru-RU" sz="16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А.П. Платонов. Картины войны и мирной жизни в рассказе «Возвращение»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А А.Ахматова. Трагические интонации в лирике поэта.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Подвиг твой бессмертен…(по страницам книг о войне)   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«Кто сказал, что надо бросить песни на войне». (Стихи и песни о Вов.)   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11 класс «Подвиг человека на войне» ( по произведениям Б.Л. Васильева, В.Кондратьева, Г.П.Бакланова).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«Кто сильнее: человек или война?» (</a:t>
            </a:r>
            <a:r>
              <a:rPr lang="ru-RU" sz="1600" b="1">
                <a:cs typeface="Times New Roman" pitchFamily="18" charset="0"/>
              </a:rPr>
              <a:t> по рассказу</a:t>
            </a:r>
            <a:r>
              <a:rPr lang="ru-RU" sz="1600">
                <a:cs typeface="Times New Roman" pitchFamily="18" charset="0"/>
              </a:rPr>
              <a:t> М.А. Шолохова «Судьба человека»  ). 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«Помню всех поименно» , «По страницам военной лирики»,«Великая Отечественная война и русская литература»  «Мы были живые…» по роману Б. Васильева «Завтра была война…»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Открытый урок в 10 классе по произведению Б. Васильева «А зори здесь тихие»</a:t>
            </a:r>
            <a:endParaRPr lang="ru-RU" sz="16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«А был он лишь солдат» Трагедийность и будничность в изображении войны</a:t>
            </a:r>
            <a:endParaRPr lang="ru-RU" sz="1600"/>
          </a:p>
          <a:p>
            <a:pPr eaLnBrk="0" hangingPunct="0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06" y="245914"/>
            <a:ext cx="935837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Высокая миссия великой русской литературы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06" y="245914"/>
            <a:ext cx="935837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Высокая миссия великой русской литературы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3" name="Picture 4" descr="\\s1\personal\Popova_E_S\Презентация_Гаврилов\ССОШ_1_Год_ЛИТ\SAM_16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614738"/>
            <a:ext cx="576580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\\s1\personal\Popova_E_S\Презентация_Гаврилов\Костинская_СОШ\открытый классный час памяти Карбышев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2000250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071688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1600" b="1">
                <a:cs typeface="Times New Roman" pitchFamily="18" charset="0"/>
              </a:rPr>
              <a:t>По-прежнему первостепенная роль на уроках литературы отводится нравственным проблемам.</a:t>
            </a:r>
            <a:endParaRPr lang="ru-RU" sz="10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«Нравственные проблемы в рассказе «Песчаная учительница»</a:t>
            </a:r>
            <a:endParaRPr lang="ru-RU" sz="10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«В творческой лаборатории молодого М. Горького, романтика и реалиста»</a:t>
            </a:r>
            <a:endParaRPr lang="ru-RU" sz="1000"/>
          </a:p>
          <a:p>
            <a:pPr eaLnBrk="0" hangingPunct="0">
              <a:buFontTx/>
              <a:buChar char="•"/>
            </a:pPr>
            <a:r>
              <a:rPr lang="ru-RU" sz="1600"/>
              <a:t>Ю.П.Казаков. Рассказ «Тихое утро».</a:t>
            </a:r>
            <a:endParaRPr lang="ru-RU" sz="1000"/>
          </a:p>
          <a:p>
            <a:pPr eaLnBrk="0" hangingPunct="0">
              <a:buFontTx/>
              <a:buChar char="•"/>
            </a:pPr>
            <a:r>
              <a:rPr lang="ru-RU" sz="1600">
                <a:latin typeface="Microsoft Sans Serif" pitchFamily="34" charset="0"/>
                <a:cs typeface="Times New Roman" pitchFamily="18" charset="0"/>
              </a:rPr>
              <a:t>Катерина Кабанова и Катерина Измайло­ва. (По пьесе А.Н. Островского «Гроза» и рас­сказу Н.С.Лескова «Леди Макбет Мценского уезда»)</a:t>
            </a:r>
            <a:endParaRPr lang="ru-RU" sz="10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«Чужого горя не бывает»  Б. Васильев «Экспонат № …»  </a:t>
            </a:r>
            <a:endParaRPr lang="ru-RU" sz="10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Открытый урок в 6 классе по произведению В.Распутина «Уроки французского»</a:t>
            </a:r>
            <a:endParaRPr lang="ru-RU" sz="10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Урок литературы по теме " Жизненный и творческий путь Л.Н. Толстого". 10-й класс </a:t>
            </a:r>
            <a:r>
              <a:rPr lang="ru-RU" sz="1600">
                <a:cs typeface="Times New Roman" pitchFamily="18" charset="0"/>
                <a:hlinkClick r:id="rId3"/>
              </a:rPr>
              <a:t>http://festival.1september.ru/articles/650457/</a:t>
            </a:r>
            <a:r>
              <a:rPr lang="ru-RU" sz="1600">
                <a:cs typeface="Times New Roman" pitchFamily="18" charset="0"/>
              </a:rPr>
              <a:t> </a:t>
            </a:r>
            <a:endParaRPr lang="ru-RU" sz="1000"/>
          </a:p>
          <a:p>
            <a:pPr eaLnBrk="0" hangingPunct="0">
              <a:buFontTx/>
              <a:buChar char="•"/>
            </a:pPr>
            <a:r>
              <a:rPr lang="ru-RU" sz="1600">
                <a:cs typeface="Times New Roman" pitchFamily="18" charset="0"/>
              </a:rPr>
              <a:t>Презентация «Физминутка для уроков литературы» </a:t>
            </a:r>
            <a:r>
              <a:rPr lang="ru-RU" sz="1600">
                <a:cs typeface="Times New Roman" pitchFamily="18" charset="0"/>
                <a:hlinkClick r:id="rId4"/>
              </a:rPr>
              <a:t>http://pedtehno.ru/content/fizminutka-dlya-urokov-literatury</a:t>
            </a:r>
            <a:endParaRPr lang="ru-RU" sz="1000"/>
          </a:p>
          <a:p>
            <a:pPr eaLnBrk="0" hangingPunct="0"/>
            <a:r>
              <a:rPr lang="ru-RU" sz="1600">
                <a:cs typeface="Times New Roman" pitchFamily="18" charset="0"/>
              </a:rPr>
              <a:t>Проведены мастер-классы по урокам  литературы с применением современных образовательных технологий ДСОШ № 1,4, гимназия «Дмитров», Внуковская СОШ) Проведены районные  семинары для учителей русского языка и литературы на тему: «Духовно-нравственные основы в преподавании литературы в современных условиях», «Святая сила русского слова».</a:t>
            </a:r>
            <a:endParaRPr lang="ru-RU" sz="1600"/>
          </a:p>
          <a:p>
            <a:pPr eaLnBrk="0" hangingPunct="0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06" y="245914"/>
            <a:ext cx="935837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Высокая миссия великой русской литературы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42875" y="2357438"/>
            <a:ext cx="86439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/>
              <a:t>Литературному образованию уделяется большое и во внеурочной деятельности.</a:t>
            </a:r>
            <a:endParaRPr lang="ru-RU" sz="1600"/>
          </a:p>
          <a:p>
            <a:r>
              <a:rPr lang="ru-RU" sz="1600" b="1"/>
              <a:t>Её виды разнообразны.</a:t>
            </a:r>
            <a:endParaRPr lang="ru-RU" sz="1600"/>
          </a:p>
          <a:p>
            <a:r>
              <a:rPr lang="ru-RU" sz="1600" b="1"/>
              <a:t> </a:t>
            </a:r>
            <a:r>
              <a:rPr lang="ru-RU" sz="1600"/>
              <a:t>Это и «</a:t>
            </a:r>
            <a:r>
              <a:rPr lang="ru-RU" sz="1600" u="sng"/>
              <a:t>Литературная гостиная», и «Круглые столы»</a:t>
            </a:r>
            <a:r>
              <a:rPr lang="ru-RU" sz="1600"/>
              <a:t>.</a:t>
            </a:r>
          </a:p>
          <a:p>
            <a:endParaRPr lang="ru-RU" sz="1600" b="1">
              <a:cs typeface="Times New Roman" pitchFamily="18" charset="0"/>
            </a:endParaRPr>
          </a:p>
          <a:p>
            <a:r>
              <a:rPr lang="ru-RU" sz="1600" b="1">
                <a:cs typeface="Times New Roman" pitchFamily="18" charset="0"/>
              </a:rPr>
              <a:t>Костинская ООШ, ДСОШ № 1, ДСОШ № 4, Черновская СОШ, «Логос», Деденевская СОШ, Семёновская СОШ, ЯСОШ № 1, ЯСОШ № 3, ЯСОШ № 2</a:t>
            </a:r>
          </a:p>
          <a:p>
            <a:endParaRPr lang="ru-RU" sz="1600"/>
          </a:p>
          <a:p>
            <a:pPr eaLnBrk="0" hangingPunct="0">
              <a:buFont typeface="Arial" charset="0"/>
              <a:buChar char="•"/>
            </a:pPr>
            <a:r>
              <a:rPr lang="ru-RU" sz="1600">
                <a:cs typeface="Times New Roman" pitchFamily="18" charset="0"/>
              </a:rPr>
              <a:t>Чтение книги А. И. Приставкина «Ночевала тучка золотая»</a:t>
            </a:r>
            <a:endParaRPr lang="ru-RU" sz="1600"/>
          </a:p>
          <a:p>
            <a:pPr eaLnBrk="0" hangingPunct="0">
              <a:buFont typeface="Arial" charset="0"/>
              <a:buChar char="•"/>
            </a:pPr>
            <a:r>
              <a:rPr lang="ru-RU" sz="1600">
                <a:cs typeface="Times New Roman" pitchFamily="18" charset="0"/>
              </a:rPr>
              <a:t>Семья Пушкиных в портретах и стихах</a:t>
            </a:r>
            <a:endParaRPr lang="ru-RU" sz="1600"/>
          </a:p>
          <a:p>
            <a:pPr eaLnBrk="0" hangingPunct="0">
              <a:buFont typeface="Arial" charset="0"/>
              <a:buChar char="•"/>
            </a:pPr>
            <a:r>
              <a:rPr lang="ru-RU" sz="1600">
                <a:cs typeface="Times New Roman" pitchFamily="18" charset="0"/>
              </a:rPr>
              <a:t>День славянской письменности и культуры. Научно-практическая конференция</a:t>
            </a:r>
            <a:endParaRPr lang="ru-RU" sz="1600"/>
          </a:p>
          <a:p>
            <a:pPr eaLnBrk="0" hangingPunct="0">
              <a:buFont typeface="Arial" charset="0"/>
              <a:buChar char="•"/>
            </a:pPr>
            <a:r>
              <a:rPr lang="ru-RU" sz="1600">
                <a:cs typeface="Times New Roman" pitchFamily="18" charset="0"/>
              </a:rPr>
              <a:t>«И чувствует душа прикосновенье музы…»</a:t>
            </a:r>
            <a:endParaRPr lang="ru-RU" sz="1600"/>
          </a:p>
          <a:p>
            <a:pPr eaLnBrk="0" hangingPunct="0">
              <a:buFont typeface="Arial" charset="0"/>
              <a:buChar char="•"/>
            </a:pPr>
            <a:r>
              <a:rPr lang="ru-RU" sz="1600">
                <a:cs typeface="Times New Roman" pitchFamily="18" charset="0"/>
              </a:rPr>
              <a:t>Конференция «Книга Б. Полевой «Повесть о настоящем человеке» </a:t>
            </a:r>
            <a:endParaRPr lang="ru-RU" sz="1600"/>
          </a:p>
          <a:p>
            <a:pPr eaLnBrk="0" hangingPunct="0">
              <a:buFont typeface="Arial" charset="0"/>
              <a:buChar char="•"/>
            </a:pPr>
            <a:r>
              <a:rPr lang="ru-RU" sz="1600">
                <a:cs typeface="Times New Roman" pitchFamily="18" charset="0"/>
              </a:rPr>
              <a:t>Литературная игра «Следствие ведут…(по мотивам детективных историй)»</a:t>
            </a:r>
            <a:endParaRPr lang="ru-RU" sz="1600"/>
          </a:p>
          <a:p>
            <a:pPr eaLnBrk="0" hangingPunct="0">
              <a:buFont typeface="Arial" charset="0"/>
              <a:buChar char="•"/>
            </a:pPr>
            <a:r>
              <a:rPr lang="ru-RU" sz="1600">
                <a:cs typeface="Times New Roman" pitchFamily="18" charset="0"/>
              </a:rPr>
              <a:t>"Весна в творчестве русских поэтов, писателей и художников-пейзажистов"</a:t>
            </a:r>
            <a:endParaRPr lang="ru-RU" sz="1600"/>
          </a:p>
          <a:p>
            <a:pPr eaLnBrk="0" hangingPunct="0">
              <a:buFont typeface="Arial" charset="0"/>
              <a:buChar char="•"/>
            </a:pPr>
            <a:r>
              <a:rPr lang="ru-RU" sz="1600">
                <a:cs typeface="Times New Roman" pitchFamily="18" charset="0"/>
              </a:rPr>
              <a:t>Конференция по книге «Тимур и его команда» для учащихся 5-х классов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8587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Внеурочная деятельность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357298"/>
            <a:ext cx="674389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Литературная гостиная</a:t>
            </a:r>
            <a:endParaRPr lang="ru-RU" sz="44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87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Внеурочная деятельность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14313" y="3071813"/>
            <a:ext cx="83581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sz="1600" b="1">
                <a:cs typeface="Times New Roman" pitchFamily="18" charset="0"/>
              </a:rPr>
              <a:t>ДСОШ № 1</a:t>
            </a:r>
            <a:r>
              <a:rPr lang="ru-RU" sz="1600">
                <a:cs typeface="Times New Roman" pitchFamily="18" charset="0"/>
              </a:rPr>
              <a:t>, </a:t>
            </a:r>
            <a:r>
              <a:rPr lang="ru-RU" sz="1600" b="1">
                <a:cs typeface="Times New Roman" pitchFamily="18" charset="0"/>
              </a:rPr>
              <a:t>Синьковская СОШ № 1, Оревская ООШ, Рогачёвская СОШ, Деденевская СОШ, Подосинковская СОШ, ЯСОШ № 3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«Все встречаю, все приемлю»( по лирике С.А. Есенина)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«Битва за Москву»  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«Поклонимся Великим тем годам…»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«Слава героям». Торжественное вручение Юбилейных медалей нашим ветеранам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«Книга в моей жизни…»</a:t>
            </a:r>
            <a:endParaRPr lang="ru-RU" sz="1600"/>
          </a:p>
        </p:txBody>
      </p:sp>
      <p:sp>
        <p:nvSpPr>
          <p:cNvPr id="7" name="Прямоугольник 6"/>
          <p:cNvSpPr/>
          <p:nvPr/>
        </p:nvSpPr>
        <p:spPr>
          <a:xfrm>
            <a:off x="-928726" y="1428736"/>
            <a:ext cx="10930911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Литературно-музыкальные композиции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87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Внеурочная деятельность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357298"/>
            <a:ext cx="751436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Литературные викторины</a:t>
            </a:r>
            <a:endParaRPr lang="ru-RU" sz="44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357188" y="2571750"/>
            <a:ext cx="82153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sz="1600" b="1" u="sng">
                <a:cs typeface="Times New Roman" pitchFamily="18" charset="0"/>
              </a:rPr>
              <a:t>Костинская СОШ, Подъячевская СОШ,  Синьковская СОШ № 1, Оревская ООШ, ДСОШ № 1, Рогачёвская СОШ, Дмитровская НОШ № 11, Черновская СОШ, Подосинковская СОШ, Семёновская СОШ</a:t>
            </a:r>
          </a:p>
          <a:p>
            <a:pPr>
              <a:tabLst>
                <a:tab pos="342900" algn="l"/>
              </a:tabLst>
            </a:pPr>
            <a:endParaRPr lang="ru-RU" sz="1600" b="1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Пушкинская викторина (по роману «Евгений Онегин») 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По повести В.П.Катаева «Сын полка»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«Что за прелесть эти сказки!»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по сказке П.Ершова «Конек –горбунок» 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«Кто умнее всех»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«Уроки французского» - уроки жизни 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«Творчество У.Шекспира»</a:t>
            </a:r>
            <a:endParaRPr lang="ru-RU" sz="1600"/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«Люблю фантастику и приключения»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Все шаблоны на одном сайт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87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Внеурочная деятельность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1428736"/>
            <a:ext cx="456182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Радиопередачи</a:t>
            </a:r>
            <a:endParaRPr lang="ru-RU" sz="44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428625" y="3000375"/>
            <a:ext cx="8072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sz="1600" b="1" u="sng">
                <a:cs typeface="Times New Roman" pitchFamily="18" charset="0"/>
              </a:rPr>
              <a:t>ДСОШ № 1, ДСОШ № 10, Каменская СОШ № 2, ДСОШ № 4, Деденевская СОШ, ЯСОШ № 1</a:t>
            </a:r>
            <a:endParaRPr lang="ru-RU" sz="1600"/>
          </a:p>
          <a:p>
            <a:pPr lvl="1" eaLnBrk="0" hangingPunct="0">
              <a:buClr>
                <a:schemeClr val="tx1"/>
              </a:buClr>
              <a:buFont typeface="Symbol" pitchFamily="18" charset="2"/>
              <a:buChar char="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«200-летию М.Ю.Лермонтова посвящается…»  (ДСОШ № 10 с УИОП, учитель Пискунова Е.В. ,  11 класс).  </a:t>
            </a:r>
            <a:endParaRPr lang="ru-RU" sz="1600"/>
          </a:p>
          <a:p>
            <a:pPr lvl="1" eaLnBrk="0" hangingPunct="0">
              <a:buClr>
                <a:schemeClr val="tx1"/>
              </a:buClr>
              <a:buFont typeface="Symbol" pitchFamily="18" charset="2"/>
              <a:buChar char="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Письмо солдату . (Каменская СОШ № 2, Анно О.В.)</a:t>
            </a:r>
            <a:endParaRPr lang="ru-RU" sz="1600"/>
          </a:p>
          <a:p>
            <a:pPr lvl="1" eaLnBrk="0" hangingPunct="0">
              <a:buClr>
                <a:schemeClr val="tx1"/>
              </a:buClr>
              <a:buFont typeface="Symbol" pitchFamily="18" charset="2"/>
              <a:buChar char="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«Царскосельский лицей», «Идущий к свету (о детях войны)» (ДСОШ № 4 )Подготовка и проведение радиопередачи, посвящённой дню снятия блокады Ленинграда История создания песен, рожденных в годы войны</a:t>
            </a:r>
            <a:endParaRPr lang="ru-RU" sz="1600"/>
          </a:p>
          <a:p>
            <a:pPr lvl="1" eaLnBrk="0" hangingPunct="0">
              <a:buClr>
                <a:schemeClr val="tx1"/>
              </a:buClr>
              <a:buFont typeface="Symbol" pitchFamily="18" charset="2"/>
              <a:buChar char=""/>
              <a:tabLst>
                <a:tab pos="342900" algn="l"/>
              </a:tabLst>
            </a:pPr>
            <a:r>
              <a:rPr lang="ru-RU" sz="1600">
                <a:cs typeface="Times New Roman" pitchFamily="18" charset="0"/>
              </a:rPr>
              <a:t>«День рождения журнала «Современник»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1071</Words>
  <Application>Microsoft Office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Microsoft Sans Serif</vt:lpstr>
      <vt:lpstr>Symbol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Постнова</cp:lastModifiedBy>
  <cp:revision>47</cp:revision>
  <dcterms:created xsi:type="dcterms:W3CDTF">2014-09-14T06:47:17Z</dcterms:created>
  <dcterms:modified xsi:type="dcterms:W3CDTF">2015-06-19T11:11:17Z</dcterms:modified>
</cp:coreProperties>
</file>