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7"/>
  </p:notesMasterIdLst>
  <p:sldIdLst>
    <p:sldId id="269" r:id="rId2"/>
    <p:sldId id="256" r:id="rId3"/>
    <p:sldId id="257" r:id="rId4"/>
    <p:sldId id="272" r:id="rId5"/>
    <p:sldId id="258" r:id="rId6"/>
    <p:sldId id="271" r:id="rId7"/>
    <p:sldId id="273" r:id="rId8"/>
    <p:sldId id="274" r:id="rId9"/>
    <p:sldId id="275" r:id="rId10"/>
    <p:sldId id="276" r:id="rId11"/>
    <p:sldId id="284" r:id="rId12"/>
    <p:sldId id="278" r:id="rId13"/>
    <p:sldId id="283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6678B-57F4-4EE8-AB9E-591CC5B9D0CB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5CC511-2BD5-4A58-BDC2-A5FD6F28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Решение в онлайн с проверкой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141A65-AFED-44DE-A830-2EB7FE08A04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1B8082-1AB1-4F14-93CB-C9B497496EB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1A51-FFD1-4D35-B26D-F0606442703E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2334-D6EB-47BB-993C-CED750E5D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74E3-F609-4460-B914-B5B947D376D5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AF2-F2C2-48FA-9914-658FF7BD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80CB-4532-4D1D-AA83-492B417D45B9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86EA-4F8E-4BD6-95D6-355BD909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BB0A73-EE40-4CF2-A2A4-F28BC1B14B3A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2219-0D24-41CB-A6E6-DE46F24E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BA87-E134-470F-959C-40BFE6FEBA0B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0858-6DA5-45EC-BCA1-305B04651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9F92-0A59-487F-8584-1D1DFC6562DB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FD7C-E45E-4639-962F-03B812740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89BE-3D9F-411F-B261-0FA251E0DD4D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70FB-F404-4498-8592-3A8868FA4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A8185D-C181-4FA3-9CC5-F6EB16DAF512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F18F-1CF0-4F55-8FD6-FEB72F4E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8E7F-2298-4C94-98F9-C1A482B6F5EF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55BA-6DB9-47B9-B7AE-C04E5A708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42843-3912-4804-A97E-F7F5A508EB5F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EF0F-A1E7-44B9-87AA-3EB4AA4D7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BD7528-ACD1-4A29-A8E9-B0E0967A1528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0013-58D6-41C9-82E6-85E6F126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D69A0-C645-456B-ACAE-153E8198EA86}" type="datetimeFigureOut">
              <a:rPr lang="ru-RU"/>
              <a:pPr>
                <a:defRPr/>
              </a:pPr>
              <a:t>03.11.2015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656C779D-B6D2-4ADA-ACA2-D6DED7154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1" r:id="rId4"/>
    <p:sldLayoutId id="2147484412" r:id="rId5"/>
    <p:sldLayoutId id="2147484419" r:id="rId6"/>
    <p:sldLayoutId id="2147484413" r:id="rId7"/>
    <p:sldLayoutId id="2147484420" r:id="rId8"/>
    <p:sldLayoutId id="2147484421" r:id="rId9"/>
    <p:sldLayoutId id="2147484414" r:id="rId10"/>
    <p:sldLayoutId id="21474844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ge.edu.ru/" TargetMode="External"/><Relationship Id="rId3" Type="http://schemas.openxmlformats.org/officeDocument/2006/relationships/hyperlink" Target="http://alexlarin.net/" TargetMode="External"/><Relationship Id="rId7" Type="http://schemas.openxmlformats.org/officeDocument/2006/relationships/hyperlink" Target="http://www.fipi.ru/" TargetMode="External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ve.mephist.ru/show/mathege2010/" TargetMode="External"/><Relationship Id="rId5" Type="http://schemas.openxmlformats.org/officeDocument/2006/relationships/hyperlink" Target="http://mathege.ru/" TargetMode="External"/><Relationship Id="rId4" Type="http://schemas.openxmlformats.org/officeDocument/2006/relationships/hyperlink" Target="http://www.alleng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45;&#1043;&#1069;%202015%20&#8470;1-&#8470;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1412875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достичь успехов при сдаче ЕГЭ по математике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508500"/>
            <a:ext cx="6172200" cy="1371600"/>
          </a:xfrm>
        </p:spPr>
        <p:txBody>
          <a:bodyPr/>
          <a:lstStyle/>
          <a:p>
            <a:pPr algn="r"/>
            <a:r>
              <a:rPr lang="ru-RU" altLang="ru-RU" smtClean="0"/>
              <a:t>Выступление учителя математики </a:t>
            </a:r>
          </a:p>
          <a:p>
            <a:pPr algn="r"/>
            <a:r>
              <a:rPr lang="ru-RU" altLang="ru-RU" smtClean="0"/>
              <a:t>МОУ «гимназия «Дмитров»»   </a:t>
            </a:r>
          </a:p>
          <a:p>
            <a:pPr algn="r"/>
            <a:r>
              <a:rPr lang="ru-RU" altLang="ru-RU" smtClean="0"/>
              <a:t>Сергеевой Ирины Анатольевны </a:t>
            </a:r>
          </a:p>
          <a:p>
            <a:endParaRPr lang="ru-RU" altLang="ru-RU" smtClean="0"/>
          </a:p>
          <a:p>
            <a:pPr algn="ctr"/>
            <a:r>
              <a:rPr lang="ru-RU" altLang="ru-RU" smtClean="0"/>
              <a:t>02.11.2015год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387350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информационных ресурсов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1125538"/>
          <a:ext cx="7921625" cy="5391153"/>
        </p:xfrm>
        <a:graphic>
          <a:graphicData uri="http://schemas.openxmlformats.org/drawingml/2006/table">
            <a:tbl>
              <a:tblPr/>
              <a:tblGrid>
                <a:gridCol w="2640012"/>
                <a:gridCol w="2641600"/>
                <a:gridCol w="2640013"/>
              </a:tblGrid>
              <a:tr h="296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сайта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сайта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адрес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«Решу ЕГЭ»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задачи открытого банка заданий ЕГЭ по математике 2015 года с образцами решений.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http://reshuege.ru/"/>
                        </a:rPr>
                        <a:t>http://reshuege.ru/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ALEXLARIN.NET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прошлых лет. Диагностические и тренировочные работы.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http://alexlarin.net/"/>
                        </a:rPr>
                        <a:t>http://alexlarin.net/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 Alleng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материалы (книги, учебники, пособия, справочники и т.п.) размещенные на самом сайте.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http://www.alleng.ru"/>
                        </a:rPr>
                        <a:t>http://www.alleng.ru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банк заданий ЕГЭ по математике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Задания, тренировочные работы, документы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http://mathege.ru"/>
                        </a:rPr>
                        <a:t>http://mathege.ru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МИФИст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Решённые задачи открытого банка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http://live.mephist.ru/show/mathege2010/"/>
                        </a:rPr>
                        <a:t>http://live.mephist.ru/show/mathege2010/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институт педагогических измерений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Документы, КИМы.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банк заданий ЕГЭ и ГИА-9.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http://www.fipi.ru/"/>
                        </a:rPr>
                        <a:t>http://www.fipi.ru/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 информационный портал ЕГЭ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Документы, новости, мероприятия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http://ege.edu.ru/"/>
                        </a:rPr>
                        <a:t>http://ege.edu.ru/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453" marR="16453" marT="16452" marB="16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tx2">
                    <a:satMod val="200000"/>
                  </a:schemeClr>
                </a:solidFill>
              </a:rPr>
              <a:t>решуегэ.рф</a:t>
            </a:r>
            <a:endParaRPr lang="ru-RU" b="1" i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052513"/>
            <a:ext cx="8156575" cy="4897437"/>
          </a:xfrm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557338"/>
            <a:ext cx="7204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83C3A104-746D-4414-8A4A-98118CCEB67A}" type="slidenum">
              <a:rPr lang="ru-RU" altLang="ru-RU" sz="1200" b="0" smtClean="0">
                <a:solidFill>
                  <a:schemeClr val="tx2"/>
                </a:solidFill>
              </a:rPr>
              <a:pPr algn="l"/>
              <a:t>11</a:t>
            </a:fld>
            <a:endParaRPr lang="ru-RU" altLang="ru-RU" sz="1200" b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-171450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Психологическая подготовка учащихся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428750"/>
            <a:ext cx="8183562" cy="44291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altLang="ru-RU" smtClean="0"/>
              <a:t>Не следует пугать учеников предстоящим ЕГЭ, лучше начать формировать в них твёрдое убеждение в том, что можно получить хорошие результаты, если приложить к этому определённые усилия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altLang="ru-RU" smtClean="0"/>
              <a:t>Справиться со своей тревогой помогает: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i="1" smtClean="0"/>
              <a:t>знание правил поведения на экзамене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i="1" smtClean="0"/>
              <a:t> знание правил заполнения бланков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i="1" smtClean="0"/>
              <a:t> умение правильно распределять время экзамена (на 1 часть отводим около 45-60 минут)</a:t>
            </a:r>
          </a:p>
          <a:p>
            <a:pPr eaLnBrk="1" hangingPunct="1">
              <a:buFont typeface="Courier New" pitchFamily="49" charset="0"/>
              <a:buChar char="o"/>
            </a:pPr>
            <a:endParaRPr lang="ru-RU" altLang="ru-RU" i="1" smtClean="0"/>
          </a:p>
          <a:p>
            <a:pPr eaLnBrk="1" hangingPunct="1">
              <a:buFont typeface="Courier New" pitchFamily="49" charset="0"/>
              <a:buChar char="o"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-17145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Методическая подготовка учителя к ЕГЭ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1557338"/>
            <a:ext cx="7467600" cy="3268662"/>
          </a:xfrm>
        </p:spPr>
        <p:txBody>
          <a:bodyPr/>
          <a:lstStyle/>
          <a:p>
            <a:pPr eaLnBrk="1" hangingPunct="1"/>
            <a:r>
              <a:rPr lang="ru-RU" altLang="ru-RU" smtClean="0"/>
              <a:t>Ежегодно происходят изменения в заданиях ЕГЭ по математике</a:t>
            </a:r>
          </a:p>
          <a:p>
            <a:pPr eaLnBrk="1" hangingPunct="1"/>
            <a:r>
              <a:rPr lang="ru-RU" altLang="ru-RU" smtClean="0"/>
              <a:t> В прошедшем году добавили экономическую задачу №19. Поэтому, чтобы ученики решали задачи 2 части учителю приходится повышать уровень профессиональной грамотности</a:t>
            </a:r>
          </a:p>
        </p:txBody>
      </p:sp>
      <p:pic>
        <p:nvPicPr>
          <p:cNvPr id="20484" name="Picture 11" descr="http://mmc.cha.edu54.ru/images/10778_cover_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724400"/>
            <a:ext cx="11509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 descr="http://www.bgshop.ru/PreviewImageHandler.ashx/?fileName=9714233.jpg&amp;width=2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724400"/>
            <a:ext cx="11731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5" descr="http://cs622530.vk.me/v622530934/39f6b/UhgUHFV76Q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724400"/>
            <a:ext cx="11731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7" descr="http://www.mathbook.ru/storage/SCContent/5787/%D0%9A%D0%B0%D1%80%D1%82%D0%B8%D0%BD%D0%BA%D0%B0.1024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724400"/>
            <a:ext cx="11525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9" descr="http://create.chitai-gorod.ru/upload/iblock/f0b/f0bfb4aeb55f449f3840cc7afd7de77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724400"/>
            <a:ext cx="1165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Статистика </a:t>
            </a:r>
            <a:b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выполнения (или частичного </a:t>
            </a:r>
            <a:r>
              <a:rPr lang="ru-RU" sz="2000" b="1" smtClean="0">
                <a:solidFill>
                  <a:schemeClr val="accent3">
                    <a:lumMod val="75000"/>
                  </a:schemeClr>
                </a:solidFill>
              </a:rPr>
              <a:t>выполнения)</a:t>
            </a:r>
            <a:br>
              <a:rPr lang="ru-RU" sz="2000" b="1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заданий 2 части ЕГЭ по математике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11А класса (2014) и 11а класса (2015)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МОУ «гимназия «Дмитров»»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2420938"/>
          <a:ext cx="8064500" cy="1728787"/>
        </p:xfrm>
        <a:graphic>
          <a:graphicData uri="http://schemas.openxmlformats.org/drawingml/2006/table">
            <a:tbl>
              <a:tblPr/>
              <a:tblGrid>
                <a:gridCol w="2413000"/>
                <a:gridCol w="808037"/>
                <a:gridCol w="806450"/>
                <a:gridCol w="808038"/>
                <a:gridCol w="806450"/>
                <a:gridCol w="808037"/>
                <a:gridCol w="806450"/>
                <a:gridCol w="808038"/>
              </a:tblGrid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задания/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42486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/>
              <a:t>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Роль учителя в школе действительно велика, но он не всемогущ, и обучить может лишь того, кто хочет учиться и кто сам учится.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1" name="Picture 3" descr="http://special.volganet.ru/upload/iblock/76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97200"/>
            <a:ext cx="42481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063" y="115888"/>
            <a:ext cx="777240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"Как достичь успехов при сдаче ЕГЭ по математике?"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943100" y="1412875"/>
            <a:ext cx="64103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Этот вопрос волнует всех: как подготовить учащихся к ЕГЭ - переживают учителя, как помочь детям – беспокоятся родители, а дети, как они относятся к ЕГЭ? Выпускники разные и реакция у всех тоже различная. Но все хотят сдать хорошо.</a:t>
            </a:r>
          </a:p>
        </p:txBody>
      </p:sp>
      <p:pic>
        <p:nvPicPr>
          <p:cNvPr id="9220" name="Picture 6" descr="http://farm8.staticflickr.com/7666/16956154208_4c9429000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933825"/>
            <a:ext cx="36004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467600" cy="1646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ЕГЭ по математике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11А (2014г) и 11А (2015г) классов МОУ «гимназия «Дмитров»», учитель Сергеева И.А.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773238"/>
          <a:ext cx="7777162" cy="4951412"/>
        </p:xfrm>
        <a:graphic>
          <a:graphicData uri="http://schemas.openxmlformats.org/drawingml/2006/table">
            <a:tbl>
              <a:tblPr/>
              <a:tblGrid>
                <a:gridCol w="3887788"/>
                <a:gridCol w="3889374"/>
              </a:tblGrid>
              <a:tr h="4951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– математика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России - 46,4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Московской области -46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Дмитровскому району - 47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"гимназии "Дмитров"" - 67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11 "А" класса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 11 "А" класса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- математика (профильная)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России - 49,6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Московской области 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Дмитровскому району - 45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"гимназии "Дмитров"" - 68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11 "А" класса 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 11 "А" класса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508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Схема подготовки к ЕГЭ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63" y="2643188"/>
            <a:ext cx="2357437" cy="1357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Направления деятельности учителя математики по подготовке учащихся к ЕГЭ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3" y="2705100"/>
            <a:ext cx="2573337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Методическая подготовка учителя к ЕГЭ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25" y="121443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Организация вводного, текущего и итогового повторения </a:t>
            </a:r>
          </a:p>
        </p:txBody>
      </p:sp>
      <p:sp>
        <p:nvSpPr>
          <p:cNvPr id="8" name="Овал 7"/>
          <p:cNvSpPr/>
          <p:nvPr/>
        </p:nvSpPr>
        <p:spPr>
          <a:xfrm>
            <a:off x="1498600" y="1143000"/>
            <a:ext cx="2573338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Психологическая подготовка учащихся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750" y="449103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Диагностика и анализ качества ЗУН учащихся по материалам ЕГЭ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72188" y="2705100"/>
            <a:ext cx="2573337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Создание банка тестовых заданий</a:t>
            </a:r>
          </a:p>
        </p:txBody>
      </p: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rot="10800000" flipV="1">
            <a:off x="2716213" y="4000500"/>
            <a:ext cx="1355725" cy="4905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43438" y="2500313"/>
            <a:ext cx="1500187" cy="142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6"/>
          </p:cNvCxnSpPr>
          <p:nvPr/>
        </p:nvCxnSpPr>
        <p:spPr>
          <a:xfrm rot="10800000" flipV="1">
            <a:off x="3073400" y="3286125"/>
            <a:ext cx="284163" cy="30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928938" y="2357438"/>
            <a:ext cx="1071562" cy="285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15000" y="3357563"/>
            <a:ext cx="428625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286375" y="435768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Организация самостоятельной работы учащихся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786313" y="4000500"/>
            <a:ext cx="1643062" cy="3571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0" name="Picture 16" descr="d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5732463"/>
            <a:ext cx="2743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4500563" y="4005263"/>
            <a:ext cx="34925" cy="1731962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22"/>
          <p:cNvSpPr txBox="1">
            <a:spLocks noChangeArrowheads="1"/>
          </p:cNvSpPr>
          <p:nvPr/>
        </p:nvSpPr>
        <p:spPr bwMode="auto">
          <a:xfrm>
            <a:off x="3635375" y="5732463"/>
            <a:ext cx="2376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Фундаментальное изучение школьного курса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-287338"/>
            <a:ext cx="7467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5 класс - начало подготовки к ЕГЭ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5843587" cy="4873625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Фундаментальное изучение математики, формирование системных знаний и навыков (а не натаскивание на варианты ЕГЭ) - это прочная основа для хорошего результата на ЕГЭ</a:t>
            </a:r>
          </a:p>
          <a:p>
            <a:pPr eaLnBrk="1" hangingPunct="1"/>
            <a:r>
              <a:rPr lang="ru-RU" altLang="ru-RU" sz="1800" smtClean="0"/>
              <a:t>Основательное изучение тем 5-6 классов: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i="1" smtClean="0"/>
              <a:t>Арифметические действия с различными дробями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i="1" smtClean="0"/>
              <a:t>Решение задач на дроби и проценты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i="1" smtClean="0"/>
              <a:t>Решение задач на движение, работу, стоимость, концентрацию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i="1" smtClean="0"/>
              <a:t>Решение нестандартных задач и задач олимпиадного уровня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altLang="ru-RU" sz="1800" i="1" smtClean="0"/>
              <a:t>Обучение методу движения по спирали при выполнении теста</a:t>
            </a:r>
          </a:p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12292" name="Picture 5" descr="http://newsmotizab.science/pic-fanschool.ru/_ld/0/99759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981075"/>
            <a:ext cx="10287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polistaj.ru/image/Small/multimedia/books_covers/100881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341438"/>
            <a:ext cx="10080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http://bookree.org/loader/img.php?dir=27cd6727cfe86f6ee6809697d02c4173&amp;file=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773238"/>
            <a:ext cx="1036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http://80.img.avito.st/1280x960/1259801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565400"/>
            <a:ext cx="912812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http://waidihu.com/images/56068f2996b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2924175"/>
            <a:ext cx="8509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http://static.baza.farpost.ru/v/1344907302310_bullet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3284538"/>
            <a:ext cx="8985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 descr="http://bookree.org/loader/img.php?dir=75018b4d35c94bac3133ec49b439bf3f&amp;file=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789363"/>
            <a:ext cx="8445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8" descr="http://knigi.tomsk.ru/covers/000/723/631/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292600"/>
            <a:ext cx="879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0" descr="http://static1.ozone.ru/multimedia/books_covers/10059743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650" y="4724400"/>
            <a:ext cx="7921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2" descr="http://50.img.avito.st/1280x960/8972243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7763" y="5229225"/>
            <a:ext cx="847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http://baleamsakreamasalmob.com/images/55f6622db6d8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5516563"/>
            <a:ext cx="7921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-242888"/>
            <a:ext cx="8183563" cy="10509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Диагностика и анализ качества знаний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285875"/>
            <a:ext cx="8183562" cy="454501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 smtClean="0"/>
              <a:t>Сентябрь: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разбор </a:t>
            </a:r>
            <a:r>
              <a:rPr lang="ru-RU" dirty="0"/>
              <a:t>с учениками </a:t>
            </a:r>
            <a:r>
              <a:rPr lang="ru-RU" dirty="0" smtClean="0"/>
              <a:t>демоверсии текущего года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определение изменений в </a:t>
            </a:r>
            <a:r>
              <a:rPr lang="ru-RU" dirty="0" err="1" smtClean="0"/>
              <a:t>КИМах</a:t>
            </a:r>
            <a:r>
              <a:rPr lang="ru-RU" dirty="0" smtClean="0"/>
              <a:t> -  к какой теме относится каждое задание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определение - какие задания уже отработаны в 10 классе, а какие нет</a:t>
            </a:r>
          </a:p>
          <a:p>
            <a:pPr>
              <a:defRPr/>
            </a:pPr>
            <a:r>
              <a:rPr lang="ru-RU" b="1" dirty="0" smtClean="0"/>
              <a:t>Ежемесячно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dirty="0" smtClean="0"/>
              <a:t>тренировочные или диагностические работы (используя систему </a:t>
            </a:r>
            <a:r>
              <a:rPr lang="ru-RU" dirty="0" err="1" smtClean="0"/>
              <a:t>Статград</a:t>
            </a:r>
            <a:r>
              <a:rPr lang="ru-RU" dirty="0" smtClean="0"/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   Обстановка приближена к экзаменационной: учащиеся не могут списать друг у друга, используются бланки ответов - тогда картина </a:t>
            </a:r>
            <a:r>
              <a:rPr lang="ru-RU" dirty="0" err="1" smtClean="0"/>
              <a:t>обученности</a:t>
            </a:r>
            <a:r>
              <a:rPr lang="ru-RU" dirty="0" smtClean="0"/>
              <a:t> учащихся правдивая.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b="1" i="1" dirty="0" smtClean="0"/>
              <a:t>Составляется карта индивидуальной работы с учащимися по западающим темам.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981075"/>
          <a:ext cx="8064504" cy="5184773"/>
        </p:xfrm>
        <a:graphic>
          <a:graphicData uri="http://schemas.openxmlformats.org/drawingml/2006/table">
            <a:tbl>
              <a:tblPr/>
              <a:tblGrid>
                <a:gridCol w="928134"/>
                <a:gridCol w="287686"/>
                <a:gridCol w="271158"/>
                <a:gridCol w="272708"/>
                <a:gridCol w="272708"/>
                <a:gridCol w="272708"/>
                <a:gridCol w="272708"/>
                <a:gridCol w="272708"/>
                <a:gridCol w="272708"/>
                <a:gridCol w="272708"/>
                <a:gridCol w="273225"/>
                <a:gridCol w="288718"/>
                <a:gridCol w="297499"/>
                <a:gridCol w="297499"/>
                <a:gridCol w="297499"/>
                <a:gridCol w="297499"/>
                <a:gridCol w="297499"/>
                <a:gridCol w="271158"/>
                <a:gridCol w="271674"/>
                <a:gridCol w="272192"/>
                <a:gridCol w="272192"/>
                <a:gridCol w="272192"/>
                <a:gridCol w="269610"/>
                <a:gridCol w="343467"/>
                <a:gridCol w="361027"/>
                <a:gridCol w="285620"/>
              </a:tblGrid>
              <a:tr h="38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Ф.И. учащегося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Вар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В6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В7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В8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В9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В15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 ч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С4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 ч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ОЦ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1.Ермаков Н.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2.Михайлов И.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3.Шилова Л.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4.Демидова Ю.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5.Квитковский 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6. Пономарев Д.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7. Елисеев Е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8.Власенко Г.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9. Сарафанов М.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10.Кедало Н.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11.Соловьева е.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12.Зайцевская С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13.Гогин Г.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14.Самойлова А.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15.Наклескин А.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16.Михайлов М.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17.Тагасов с.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18.Андреева д.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19.Маяцкая Н.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20.Лукин П.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21.Дмитрук В.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985" name="Rectangle 4"/>
          <p:cNvSpPr>
            <a:spLocks noChangeArrowheads="1"/>
          </p:cNvSpPr>
          <p:nvPr/>
        </p:nvSpPr>
        <p:spPr bwMode="auto">
          <a:xfrm>
            <a:off x="179388" y="115888"/>
            <a:ext cx="848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Диагностическая работа №1  в 11 "А" классе от 10.10.2014 год (2 урока)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Учитель: Сергеева И.А.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1438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Тематические тесты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85938"/>
            <a:ext cx="8183562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Для эффективной подготовки к ЕГЭ  нужна тренировка, доведение решения задач 1 части экзамена до автоматизма</a:t>
            </a:r>
          </a:p>
          <a:p>
            <a:pPr eaLnBrk="1" hangingPunct="1">
              <a:defRPr/>
            </a:pPr>
            <a:r>
              <a:rPr lang="ru-RU" dirty="0" smtClean="0"/>
              <a:t>У каждого учащегося в электронном виде есть подборка упражнений к каждому заданию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u="sng" dirty="0" smtClean="0">
                <a:hlinkClick r:id="rId2" action="ppaction://hlinkfile"/>
              </a:rPr>
              <a:t>ЕГЭ 1 части</a:t>
            </a:r>
            <a:endParaRPr lang="ru-RU" u="sng" dirty="0" smtClean="0"/>
          </a:p>
          <a:p>
            <a:pPr eaLnBrk="1" hangingPunct="1">
              <a:defRPr/>
            </a:pPr>
            <a:r>
              <a:rPr lang="ru-RU" dirty="0" smtClean="0"/>
              <a:t> Следует учить внимательно читать вопрос до конца и понимать его смысл (характерная ошибка во время тестирования - не дочитав до конца задание, по первым словам уже предполагают вопрос и на него отвечают)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Создание сборников рекомендаций к заданиям ЕГЭ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2205038"/>
            <a:ext cx="8183563" cy="4429125"/>
          </a:xfrm>
        </p:spPr>
        <p:txBody>
          <a:bodyPr/>
          <a:lstStyle/>
          <a:p>
            <a:pPr marL="547688" lvl="1" indent="-200025" eaLnBrk="1" hangingPunct="1">
              <a:buFont typeface="Courier New" pitchFamily="49" charset="0"/>
              <a:buChar char="o"/>
            </a:pPr>
            <a:r>
              <a:rPr lang="ru-RU" altLang="ru-RU" sz="2800" smtClean="0"/>
              <a:t>Необходимо проводить уроки обобщения и систематизации знаний по наиболее трудным темам ЕГЭ</a:t>
            </a:r>
          </a:p>
          <a:p>
            <a:pPr marL="547688" lvl="1" indent="-200025" eaLnBrk="1" hangingPunct="1">
              <a:buFont typeface="Courier New" pitchFamily="49" charset="0"/>
              <a:buChar char="o"/>
            </a:pPr>
            <a:r>
              <a:rPr lang="ru-RU" altLang="ru-RU" sz="2800" smtClean="0"/>
              <a:t>На уроках учащиеся сами готовят выступления по теоретическому материалу и каждый ученик  дает свои рекомендации (алгоритмы) по решению типовых задач</a:t>
            </a:r>
          </a:p>
          <a:p>
            <a:pPr marL="547688" lvl="1" indent="-200025" eaLnBrk="1" hangingPunct="1">
              <a:buFont typeface="Courier New" pitchFamily="49" charset="0"/>
              <a:buChar char="o"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1109</TotalTime>
  <Words>1368</Words>
  <Application>Microsoft Office PowerPoint</Application>
  <PresentationFormat>Экран (4:3)</PresentationFormat>
  <Paragraphs>682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Calibri</vt:lpstr>
      <vt:lpstr>Times New Roman</vt:lpstr>
      <vt:lpstr>Courier New</vt:lpstr>
      <vt:lpstr>Эркер</vt:lpstr>
      <vt:lpstr>Как достичь успехов при сдаче ЕГЭ по математике </vt:lpstr>
      <vt:lpstr>"Как достичь успехов при сдаче ЕГЭ по математике?" </vt:lpstr>
      <vt:lpstr>Результаты ЕГЭ по математике  11А (2014г) и 11А (2015г) классов МОУ «гимназия «Дмитров»», учитель Сергеева И.А. </vt:lpstr>
      <vt:lpstr>Схема подготовки к ЕГЭ</vt:lpstr>
      <vt:lpstr>5 класс - начало подготовки к ЕГЭ</vt:lpstr>
      <vt:lpstr>Диагностика и анализ качества знаний</vt:lpstr>
      <vt:lpstr>Слайд 7</vt:lpstr>
      <vt:lpstr>Тематические тесты</vt:lpstr>
      <vt:lpstr>Создание сборников рекомендаций к заданиям ЕГЭ</vt:lpstr>
      <vt:lpstr>Использование информационных ресурсов</vt:lpstr>
      <vt:lpstr>решуегэ.рф</vt:lpstr>
      <vt:lpstr>Психологическая подготовка учащихся</vt:lpstr>
      <vt:lpstr>Методическая подготовка учителя к ЕГЭ</vt:lpstr>
      <vt:lpstr>  Статистика  выполнения (или частичного выполнения)  заданий 2 части ЕГЭ по математике  11А класса (2014) и 11а класса (2015) МОУ «гимназия «Дмитров»»</vt:lpstr>
      <vt:lpstr>           Роль учителя в школе действительно велика, но он не всемогущ, и обучить может лишь того, кто хочет учиться и кто сам учится.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учащихся 11 кл. к ЕГЭ по математике</dc:title>
  <dc:creator>User</dc:creator>
  <cp:lastModifiedBy>Раиса_2</cp:lastModifiedBy>
  <cp:revision>100</cp:revision>
  <dcterms:modified xsi:type="dcterms:W3CDTF">2015-11-03T12:06:48Z</dcterms:modified>
</cp:coreProperties>
</file>