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68" r:id="rId3"/>
    <p:sldId id="260" r:id="rId4"/>
    <p:sldId id="257" r:id="rId5"/>
    <p:sldId id="266" r:id="rId6"/>
    <p:sldId id="262" r:id="rId7"/>
    <p:sldId id="263" r:id="rId8"/>
    <p:sldId id="267" r:id="rId9"/>
    <p:sldId id="269" r:id="rId10"/>
    <p:sldId id="273" r:id="rId11"/>
    <p:sldId id="271" r:id="rId12"/>
    <p:sldId id="272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B0C3-6E58-451B-872B-09D331CDB1D7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D0DF-8307-4FC4-BAB8-59E2A5595B3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B0C3-6E58-451B-872B-09D331CDB1D7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D0DF-8307-4FC4-BAB8-59E2A5595B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B0C3-6E58-451B-872B-09D331CDB1D7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D0DF-8307-4FC4-BAB8-59E2A5595B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B0C3-6E58-451B-872B-09D331CDB1D7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D0DF-8307-4FC4-BAB8-59E2A5595B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B0C3-6E58-451B-872B-09D331CDB1D7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D0DF-8307-4FC4-BAB8-59E2A5595B3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B0C3-6E58-451B-872B-09D331CDB1D7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D0DF-8307-4FC4-BAB8-59E2A5595B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B0C3-6E58-451B-872B-09D331CDB1D7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D0DF-8307-4FC4-BAB8-59E2A5595B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B0C3-6E58-451B-872B-09D331CDB1D7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D0DF-8307-4FC4-BAB8-59E2A5595B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B0C3-6E58-451B-872B-09D331CDB1D7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D0DF-8307-4FC4-BAB8-59E2A5595B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B0C3-6E58-451B-872B-09D331CDB1D7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D0DF-8307-4FC4-BAB8-59E2A5595B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B0C3-6E58-451B-872B-09D331CDB1D7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BAD0DF-8307-4FC4-BAB8-59E2A5595B3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73E87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73E87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D1B97B-2895-45E3-A8FA-06FF567DDC56}" type="slidenum">
              <a:rPr lang="ru-RU" smtClean="0">
                <a:solidFill>
                  <a:srgbClr val="073E87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73E87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764704"/>
            <a:ext cx="7772400" cy="1872209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Проектная деятельность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4581525"/>
            <a:ext cx="6408738" cy="1752600"/>
          </a:xfrm>
        </p:spPr>
        <p:txBody>
          <a:bodyPr rtlCol="0">
            <a:normAutofit fontScale="85000" lnSpcReduction="20000"/>
          </a:bodyPr>
          <a:lstStyle/>
          <a:p>
            <a:pPr algn="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dirty="0" smtClean="0"/>
              <a:t>Подготовила: </a:t>
            </a:r>
            <a:r>
              <a:rPr lang="ru-RU" sz="2800" dirty="0" err="1" smtClean="0"/>
              <a:t>Швецова</a:t>
            </a:r>
            <a:r>
              <a:rPr lang="ru-RU" sz="2800" dirty="0" smtClean="0"/>
              <a:t> Г.А</a:t>
            </a:r>
            <a:r>
              <a:rPr lang="ru-RU" sz="2800" smtClean="0"/>
              <a:t>., </a:t>
            </a:r>
          </a:p>
          <a:p>
            <a:pPr algn="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smtClean="0"/>
              <a:t>учитель </a:t>
            </a:r>
            <a:r>
              <a:rPr lang="ru-RU" sz="2800" dirty="0" smtClean="0"/>
              <a:t>русского языка и литературы </a:t>
            </a:r>
            <a:endParaRPr lang="ru-RU" sz="2800" dirty="0"/>
          </a:p>
          <a:p>
            <a:pPr algn="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dirty="0" smtClean="0"/>
              <a:t>МБОУ </a:t>
            </a:r>
            <a:r>
              <a:rPr lang="ru-RU" sz="2800" dirty="0" err="1" smtClean="0"/>
              <a:t>Синьковской</a:t>
            </a:r>
            <a:r>
              <a:rPr lang="ru-RU" sz="2800" dirty="0" smtClean="0"/>
              <a:t> СОШ №1 </a:t>
            </a:r>
          </a:p>
          <a:p>
            <a:pPr algn="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dirty="0" smtClean="0"/>
              <a:t>Дмитровского района,</a:t>
            </a:r>
          </a:p>
          <a:p>
            <a:pPr algn="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dirty="0" smtClean="0"/>
              <a:t>Московской области</a:t>
            </a:r>
          </a:p>
        </p:txBody>
      </p:sp>
      <p:pic>
        <p:nvPicPr>
          <p:cNvPr id="8196" name="Picture 4" descr="C:\Users\Home\Desktop\фото для призентация\img_98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212976"/>
            <a:ext cx="152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17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66623"/>
            <a:ext cx="7560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635"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Проект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635"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«Сюжетная линия коня-помощника в русских сказках и</a:t>
            </a:r>
            <a:r>
              <a:rPr kumimoji="0" lang="ru-RU" sz="4000" b="1" i="0" u="none" strike="noStrike" kern="0" cap="none" spc="0" normalizeH="0" noProof="0" dirty="0" smtClean="0">
                <a:ln w="635"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4000" b="1" i="0" u="none" strike="noStrike" kern="0" cap="none" spc="0" normalizeH="0" baseline="0" noProof="0" dirty="0" smtClean="0">
                <a:ln w="635"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монгольском</a:t>
            </a:r>
            <a:r>
              <a:rPr lang="ru-RU" sz="4000" b="1" kern="0" dirty="0">
                <a:ln w="635"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 </a:t>
            </a:r>
            <a:r>
              <a:rPr lang="ru-RU" sz="4000" b="1" kern="0" dirty="0" smtClean="0">
                <a:ln w="635"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   </a:t>
            </a:r>
            <a:r>
              <a:rPr kumimoji="0" lang="ru-RU" sz="4000" b="1" i="0" u="none" strike="noStrike" kern="0" cap="none" spc="0" normalizeH="0" baseline="0" noProof="0" dirty="0" smtClean="0">
                <a:ln w="635"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эпосе»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28163"/>
            <a:ext cx="2916287" cy="356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607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 algn="ctr">
              <a:spcBef>
                <a:spcPct val="20000"/>
              </a:spcBef>
            </a:pPr>
            <a:r>
              <a:rPr lang="ru-RU" sz="4400" dirty="0">
                <a:solidFill>
                  <a:srgbClr val="002060"/>
                </a:solidFill>
                <a:latin typeface="Constantia"/>
                <a:ea typeface="+mn-ea"/>
                <a:cs typeface="+mn-cs"/>
              </a:rPr>
              <a:t>Цели и задачи</a:t>
            </a:r>
            <a:r>
              <a:rPr lang="ru-RU" sz="2600" dirty="0">
                <a:solidFill>
                  <a:srgbClr val="002060"/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sz="2600" dirty="0">
                <a:solidFill>
                  <a:srgbClr val="002060"/>
                </a:solidFill>
                <a:latin typeface="Constantia"/>
                <a:ea typeface="+mn-ea"/>
                <a:cs typeface="+mn-cs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085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Цели:</a:t>
            </a:r>
          </a:p>
          <a:p>
            <a:r>
              <a:rPr lang="ru-RU" dirty="0"/>
              <a:t>Доказать существование общего сюжета о коне-</a:t>
            </a:r>
          </a:p>
          <a:p>
            <a:pPr marL="0" indent="0">
              <a:buNone/>
            </a:pPr>
            <a:r>
              <a:rPr lang="ru-RU" dirty="0"/>
              <a:t>помощнике в русской волшебной сказке </a:t>
            </a:r>
            <a:r>
              <a:rPr lang="ru-RU" dirty="0" smtClean="0"/>
              <a:t>и монгольском  эпосе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 smtClean="0"/>
              <a:t>Задачи</a:t>
            </a:r>
            <a:r>
              <a:rPr lang="ru-RU" dirty="0"/>
              <a:t>:</a:t>
            </a:r>
          </a:p>
          <a:p>
            <a:r>
              <a:rPr lang="ru-RU" dirty="0"/>
              <a:t>Путем сравнения русской волшебной сказки и </a:t>
            </a:r>
          </a:p>
          <a:p>
            <a:pPr marL="0" indent="0">
              <a:buNone/>
            </a:pPr>
            <a:r>
              <a:rPr lang="ru-RU" dirty="0"/>
              <a:t>м</a:t>
            </a:r>
            <a:r>
              <a:rPr lang="ru-RU" dirty="0" smtClean="0"/>
              <a:t>онгольского эпоса </a:t>
            </a:r>
            <a:r>
              <a:rPr lang="ru-RU" dirty="0"/>
              <a:t>найти общий сюжет о </a:t>
            </a:r>
            <a:r>
              <a:rPr lang="ru-RU" dirty="0" smtClean="0"/>
              <a:t>коне-помощнике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9620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74320" lvl="0" indent="-274320" algn="ctr">
              <a:spcBef>
                <a:spcPct val="20000"/>
              </a:spcBef>
            </a:pPr>
            <a:r>
              <a:rPr lang="ru-RU" sz="4000" dirty="0">
                <a:solidFill>
                  <a:srgbClr val="002060"/>
                </a:solidFill>
                <a:latin typeface="Constantia"/>
                <a:ea typeface="+mn-ea"/>
                <a:cs typeface="+mn-cs"/>
              </a:rPr>
              <a:t>Введение</a:t>
            </a:r>
            <a:br>
              <a:rPr lang="ru-RU" sz="4000" dirty="0">
                <a:solidFill>
                  <a:srgbClr val="002060"/>
                </a:solidFill>
                <a:latin typeface="Constantia"/>
                <a:ea typeface="+mn-ea"/>
                <a:cs typeface="+mn-cs"/>
              </a:rPr>
            </a:b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работе </a:t>
            </a:r>
            <a:r>
              <a:rPr lang="ru-RU" dirty="0"/>
              <a:t>сравниваются </a:t>
            </a:r>
            <a:r>
              <a:rPr lang="ru-RU" dirty="0" smtClean="0"/>
              <a:t>монгольский эпос </a:t>
            </a:r>
            <a:r>
              <a:rPr lang="ru-RU" dirty="0"/>
              <a:t>повествующий </a:t>
            </a:r>
            <a:r>
              <a:rPr lang="ru-RU" dirty="0" smtClean="0"/>
              <a:t>о </a:t>
            </a:r>
            <a:r>
              <a:rPr lang="ru-RU" dirty="0"/>
              <a:t>подвигах героя </a:t>
            </a:r>
            <a:r>
              <a:rPr lang="ru-RU" dirty="0" err="1" smtClean="0"/>
              <a:t>Мамарыги</a:t>
            </a:r>
            <a:r>
              <a:rPr lang="ru-RU" dirty="0" smtClean="0"/>
              <a:t>, </a:t>
            </a:r>
            <a:r>
              <a:rPr lang="ru-RU" dirty="0"/>
              <a:t>и русские волшебные героические </a:t>
            </a:r>
            <a:r>
              <a:rPr lang="ru-RU" dirty="0" smtClean="0"/>
              <a:t> сказки </a:t>
            </a:r>
            <a:r>
              <a:rPr lang="ru-RU" dirty="0"/>
              <a:t>(«Сивка-Бурка», «Сказка об Иване-Царевиче, жар-птице и о </a:t>
            </a:r>
            <a:r>
              <a:rPr lang="ru-RU" dirty="0" smtClean="0"/>
              <a:t>сером волке», </a:t>
            </a:r>
            <a:r>
              <a:rPr lang="ru-RU" dirty="0"/>
              <a:t>в которых фигурирует сюжет о волшебном </a:t>
            </a:r>
            <a:r>
              <a:rPr lang="ru-RU" dirty="0" smtClean="0"/>
              <a:t> коне</a:t>
            </a:r>
            <a:r>
              <a:rPr lang="ru-RU" dirty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81128"/>
            <a:ext cx="2513370" cy="188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mnogomernoe.ru/wp-content/uploads/2016/02/ZHarptit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81128"/>
            <a:ext cx="2996907" cy="216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330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8448"/>
          </a:xfrm>
        </p:spPr>
        <p:txBody>
          <a:bodyPr>
            <a:normAutofit fontScale="90000"/>
          </a:bodyPr>
          <a:lstStyle/>
          <a:p>
            <a:pPr marL="274320" lvl="0" indent="-274320" algn="ctr">
              <a:spcBef>
                <a:spcPct val="20000"/>
              </a:spcBef>
            </a:pPr>
            <a:r>
              <a:rPr lang="ru-RU" sz="2600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sz="2600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r>
              <a:rPr lang="ru-RU" sz="26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sz="26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r>
              <a:rPr lang="ru-RU" sz="2600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sz="2600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r>
              <a:rPr lang="ru-RU" sz="2600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sz="2600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r>
              <a:rPr lang="ru-RU" sz="26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sz="26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r>
              <a:rPr lang="ru-RU" sz="2600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sz="2600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r>
              <a:rPr lang="ru-RU" sz="4000" dirty="0" smtClean="0">
                <a:solidFill>
                  <a:srgbClr val="002060"/>
                </a:solidFill>
                <a:latin typeface="Constantia"/>
                <a:ea typeface="+mn-ea"/>
                <a:cs typeface="+mn-cs"/>
              </a:rPr>
              <a:t>ВЫБОР </a:t>
            </a:r>
            <a:r>
              <a:rPr lang="ru-RU" sz="4000" dirty="0">
                <a:solidFill>
                  <a:srgbClr val="002060"/>
                </a:solidFill>
                <a:latin typeface="Constantia"/>
                <a:ea typeface="+mn-ea"/>
                <a:cs typeface="+mn-cs"/>
              </a:rPr>
              <a:t>ТЕМЫ,  ПОСТАНОВКА ЦЕЛЕЙ И </a:t>
            </a:r>
            <a:r>
              <a:rPr lang="ru-RU" sz="4000" dirty="0" smtClean="0">
                <a:solidFill>
                  <a:srgbClr val="002060"/>
                </a:solidFill>
                <a:latin typeface="Constantia"/>
                <a:ea typeface="+mn-ea"/>
                <a:cs typeface="+mn-cs"/>
              </a:rPr>
              <a:t>ЗАДАЧ  ИССЛЕДОВАНИЯ</a:t>
            </a:r>
            <a:r>
              <a:rPr lang="ru-RU" sz="4000" dirty="0">
                <a:solidFill>
                  <a:srgbClr val="002060"/>
                </a:solidFill>
                <a:latin typeface="Constantia"/>
                <a:ea typeface="+mn-ea"/>
                <a:cs typeface="+mn-cs"/>
              </a:rPr>
              <a:t>.</a:t>
            </a:r>
            <a:br>
              <a:rPr lang="ru-RU" sz="4000" dirty="0">
                <a:solidFill>
                  <a:srgbClr val="002060"/>
                </a:solidFill>
                <a:latin typeface="Constantia"/>
                <a:ea typeface="+mn-ea"/>
                <a:cs typeface="+mn-cs"/>
              </a:rPr>
            </a:b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35480"/>
            <a:ext cx="8363272" cy="4389120"/>
          </a:xfrm>
        </p:spPr>
        <p:txBody>
          <a:bodyPr/>
          <a:lstStyle/>
          <a:p>
            <a:r>
              <a:rPr lang="ru-RU" dirty="0" smtClean="0"/>
              <a:t>Соответствие </a:t>
            </a:r>
            <a:r>
              <a:rPr lang="ru-RU" dirty="0"/>
              <a:t>задач </a:t>
            </a:r>
            <a:r>
              <a:rPr lang="ru-RU" dirty="0" smtClean="0"/>
              <a:t>цели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адекватность </a:t>
            </a:r>
            <a:r>
              <a:rPr lang="ru-RU" dirty="0"/>
              <a:t>гипотезы </a:t>
            </a:r>
            <a:r>
              <a:rPr lang="ru-RU" dirty="0" smtClean="0"/>
              <a:t>исследования.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020" y="3140968"/>
            <a:ext cx="436734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134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Цель проекта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Цель </a:t>
            </a:r>
            <a:r>
              <a:rPr lang="ru-RU" dirty="0"/>
              <a:t>проекта — доказательство или </a:t>
            </a:r>
            <a:r>
              <a:rPr lang="ru-RU" dirty="0" smtClean="0"/>
              <a:t>опровержение какой-либо </a:t>
            </a:r>
            <a:r>
              <a:rPr lang="ru-RU" dirty="0"/>
              <a:t>гипотезы. </a:t>
            </a:r>
            <a:endParaRPr lang="ru-RU" dirty="0" smtClean="0"/>
          </a:p>
          <a:p>
            <a:r>
              <a:rPr lang="ru-RU" dirty="0" smtClean="0"/>
              <a:t>Проект </a:t>
            </a:r>
            <a:r>
              <a:rPr lang="ru-RU" dirty="0"/>
              <a:t>выполняется по</a:t>
            </a:r>
          </a:p>
          <a:p>
            <a:pPr marL="0" indent="0">
              <a:buNone/>
            </a:pPr>
            <a:r>
              <a:rPr lang="ru-RU" dirty="0"/>
              <a:t>аналогии с научным исследованием: обязательное</a:t>
            </a:r>
          </a:p>
          <a:p>
            <a:r>
              <a:rPr lang="ru-RU" dirty="0"/>
              <a:t>обоснование актуальности </a:t>
            </a:r>
            <a:r>
              <a:rPr lang="ru-RU" dirty="0" smtClean="0"/>
              <a:t>исследуемой проблемы</a:t>
            </a:r>
            <a:r>
              <a:rPr lang="ru-RU" dirty="0"/>
              <a:t>, выдвижение гипотезы, </a:t>
            </a:r>
            <a:endParaRPr lang="ru-RU" dirty="0" smtClean="0"/>
          </a:p>
          <a:p>
            <a:r>
              <a:rPr lang="ru-RU" dirty="0" smtClean="0"/>
              <a:t>Осуществление эксперимента,</a:t>
            </a:r>
          </a:p>
          <a:p>
            <a:r>
              <a:rPr lang="ru-RU" dirty="0" smtClean="0"/>
              <a:t>проверка </a:t>
            </a:r>
            <a:r>
              <a:rPr lang="ru-RU" dirty="0"/>
              <a:t>различных версий,</a:t>
            </a:r>
          </a:p>
          <a:p>
            <a:r>
              <a:rPr lang="ru-RU" dirty="0"/>
              <a:t>анализ, обобщение и обнародование результатов.</a:t>
            </a:r>
          </a:p>
          <a:p>
            <a:pPr marL="0" indent="0">
              <a:buNone/>
            </a:pPr>
            <a:r>
              <a:rPr lang="ru-RU" dirty="0"/>
              <a:t>Проектным продуктом в данном случае является</a:t>
            </a:r>
          </a:p>
          <a:p>
            <a:r>
              <a:rPr lang="ru-RU" dirty="0"/>
              <a:t>результат исследования, </a:t>
            </a:r>
            <a:r>
              <a:rPr lang="ru-RU" dirty="0" smtClean="0"/>
              <a:t>оформленный    установленным </a:t>
            </a:r>
            <a:r>
              <a:rPr lang="ru-RU" dirty="0"/>
              <a:t>способом.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3200" dirty="0" smtClean="0">
                <a:solidFill>
                  <a:prstClr val="black"/>
                </a:solidFill>
              </a:rPr>
              <a:t>Проектная деятельность - один </a:t>
            </a:r>
            <a:r>
              <a:rPr lang="ru-RU" sz="3200" dirty="0">
                <a:solidFill>
                  <a:prstClr val="black"/>
                </a:solidFill>
              </a:rPr>
              <a:t>из методов, направленный на выработку самостоятельных исследовательских умений, способствующий развитию творческих способностей и логического мышления, объединяющий знания, полученные в ходе учебного процесса и приобщающий к конкретным жизненно важным проблемам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48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652"/>
            <a:ext cx="8496944" cy="637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28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5d1/00060cc8-f80551d6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386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Формы продуктов проектной </a:t>
            </a:r>
            <a:r>
              <a:rPr lang="ru-RU" sz="3200" dirty="0" smtClean="0">
                <a:solidFill>
                  <a:srgbClr val="002060"/>
                </a:solidFill>
              </a:rPr>
              <a:t>деятельности</a:t>
            </a:r>
            <a:r>
              <a:rPr lang="ru-RU" sz="3200" dirty="0" smtClean="0">
                <a:solidFill>
                  <a:srgbClr val="04617B"/>
                </a:solidFill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Выставка, экскурсия.</a:t>
            </a:r>
          </a:p>
          <a:p>
            <a:r>
              <a:rPr lang="ru-RU" dirty="0" smtClean="0"/>
              <a:t>Видеофильм ,видеоклип, презентация.</a:t>
            </a:r>
          </a:p>
          <a:p>
            <a:r>
              <a:rPr lang="ru-RU" dirty="0" smtClean="0"/>
              <a:t>Газета, журнал, альманах, письмо, публикация, справочник, статья.</a:t>
            </a:r>
          </a:p>
          <a:p>
            <a:r>
              <a:rPr lang="ru-RU" dirty="0" smtClean="0"/>
              <a:t>Игра.</a:t>
            </a:r>
          </a:p>
          <a:p>
            <a:r>
              <a:rPr lang="ru-RU" dirty="0" smtClean="0"/>
              <a:t>Праздник, сценарий.</a:t>
            </a:r>
          </a:p>
          <a:p>
            <a:r>
              <a:rPr lang="ru-RU" dirty="0" smtClean="0"/>
              <a:t>Учебное пособие.</a:t>
            </a:r>
          </a:p>
          <a:p>
            <a:r>
              <a:rPr lang="ru-RU" dirty="0" smtClean="0"/>
              <a:t>Иллюстрации.</a:t>
            </a:r>
          </a:p>
          <a:p>
            <a:r>
              <a:rPr lang="ru-RU" dirty="0" smtClean="0"/>
              <a:t>Сравнительно- сопоставительный анализ.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008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Классификация творческих работ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Проблемно-реферативные</a:t>
            </a:r>
            <a:endParaRPr lang="ru-RU" dirty="0" smtClean="0"/>
          </a:p>
          <a:p>
            <a:r>
              <a:rPr lang="ru-RU" dirty="0" smtClean="0"/>
              <a:t>Экспериментальные</a:t>
            </a:r>
          </a:p>
          <a:p>
            <a:r>
              <a:rPr lang="ru-RU" dirty="0" smtClean="0"/>
              <a:t>Описательные</a:t>
            </a:r>
          </a:p>
          <a:p>
            <a:r>
              <a:rPr lang="ru-RU" dirty="0" smtClean="0"/>
              <a:t>Исследовательские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13150"/>
            <a:ext cx="4038600" cy="34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4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Компетентности ученика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Умение критически осмысливать материал, представленный в книге;</a:t>
            </a:r>
          </a:p>
          <a:p>
            <a:r>
              <a:rPr lang="ru-RU" dirty="0" smtClean="0"/>
              <a:t>Умение ясно излагать свои мысли;</a:t>
            </a:r>
          </a:p>
          <a:p>
            <a:r>
              <a:rPr lang="ru-RU" dirty="0" smtClean="0"/>
              <a:t>Умение работать с литературой.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19905"/>
            <a:ext cx="3168351" cy="460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96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Классификация проектов по продолжительности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Мини – проекты  укладываются в одно занятие.</a:t>
            </a:r>
          </a:p>
          <a:p>
            <a:r>
              <a:rPr lang="ru-RU" dirty="0" smtClean="0"/>
              <a:t>Краткосрочные проекты  - 4-5 занятий</a:t>
            </a:r>
          </a:p>
          <a:p>
            <a:r>
              <a:rPr lang="ru-RU" dirty="0" smtClean="0"/>
              <a:t>Среднесрочные проекты (7 дней)</a:t>
            </a:r>
          </a:p>
          <a:p>
            <a:r>
              <a:rPr lang="ru-RU" dirty="0" smtClean="0"/>
              <a:t>Долгосрочные проекты ( год).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84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fs00.infourok.ru/images/doc/236/133393/2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5968" cy="664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273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314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Проектная деятельность.</vt:lpstr>
      <vt:lpstr> Цель проекта</vt:lpstr>
      <vt:lpstr>Презентация PowerPoint</vt:lpstr>
      <vt:lpstr>Презентация PowerPoint</vt:lpstr>
      <vt:lpstr>Формы продуктов проектной деятельности.</vt:lpstr>
      <vt:lpstr>Классификация творческих работ</vt:lpstr>
      <vt:lpstr>Компетентности ученика</vt:lpstr>
      <vt:lpstr>Классификация проектов по продолжительности</vt:lpstr>
      <vt:lpstr>Презентация PowerPoint</vt:lpstr>
      <vt:lpstr>Презентация PowerPoint</vt:lpstr>
      <vt:lpstr>Цели и задачи </vt:lpstr>
      <vt:lpstr>Введение </vt:lpstr>
      <vt:lpstr>      ВЫБОР ТЕМЫ,  ПОСТАНОВКА ЦЕЛЕЙ И ЗАДАЧ  ИССЛЕДОВАНИЯ.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33</cp:revision>
  <dcterms:created xsi:type="dcterms:W3CDTF">2016-11-01T07:41:09Z</dcterms:created>
  <dcterms:modified xsi:type="dcterms:W3CDTF">2016-11-09T15:23:02Z</dcterms:modified>
</cp:coreProperties>
</file>